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Lst>
  <p:sldSz cx="9144000" cy="6858000" type="screen4x3"/>
  <p:notesSz cx="6858000" cy="9144000"/>
  <p:defaultTextStyle>
    <a:defPPr>
      <a:defRPr lang="tr-TR"/>
    </a:defPPr>
    <a:lvl1pPr algn="ctr" rtl="0" fontAlgn="base">
      <a:spcBef>
        <a:spcPct val="0"/>
      </a:spcBef>
      <a:spcAft>
        <a:spcPct val="0"/>
      </a:spcAft>
      <a:defRPr sz="2000" b="1" i="1" kern="1200">
        <a:solidFill>
          <a:schemeClr val="accent1"/>
        </a:solidFill>
        <a:latin typeface="Times New Roman" panose="02020603050405020304" pitchFamily="18" charset="0"/>
        <a:ea typeface="+mn-ea"/>
        <a:cs typeface="+mn-cs"/>
      </a:defRPr>
    </a:lvl1pPr>
    <a:lvl2pPr marL="457200" algn="ctr" rtl="0" fontAlgn="base">
      <a:spcBef>
        <a:spcPct val="0"/>
      </a:spcBef>
      <a:spcAft>
        <a:spcPct val="0"/>
      </a:spcAft>
      <a:defRPr sz="2000" b="1" i="1" kern="1200">
        <a:solidFill>
          <a:schemeClr val="accent1"/>
        </a:solidFill>
        <a:latin typeface="Times New Roman" panose="02020603050405020304" pitchFamily="18" charset="0"/>
        <a:ea typeface="+mn-ea"/>
        <a:cs typeface="+mn-cs"/>
      </a:defRPr>
    </a:lvl2pPr>
    <a:lvl3pPr marL="914400" algn="ctr" rtl="0" fontAlgn="base">
      <a:spcBef>
        <a:spcPct val="0"/>
      </a:spcBef>
      <a:spcAft>
        <a:spcPct val="0"/>
      </a:spcAft>
      <a:defRPr sz="2000" b="1" i="1" kern="1200">
        <a:solidFill>
          <a:schemeClr val="accent1"/>
        </a:solidFill>
        <a:latin typeface="Times New Roman" panose="02020603050405020304" pitchFamily="18" charset="0"/>
        <a:ea typeface="+mn-ea"/>
        <a:cs typeface="+mn-cs"/>
      </a:defRPr>
    </a:lvl3pPr>
    <a:lvl4pPr marL="1371600" algn="ctr" rtl="0" fontAlgn="base">
      <a:spcBef>
        <a:spcPct val="0"/>
      </a:spcBef>
      <a:spcAft>
        <a:spcPct val="0"/>
      </a:spcAft>
      <a:defRPr sz="2000" b="1" i="1" kern="1200">
        <a:solidFill>
          <a:schemeClr val="accent1"/>
        </a:solidFill>
        <a:latin typeface="Times New Roman" panose="02020603050405020304" pitchFamily="18" charset="0"/>
        <a:ea typeface="+mn-ea"/>
        <a:cs typeface="+mn-cs"/>
      </a:defRPr>
    </a:lvl4pPr>
    <a:lvl5pPr marL="1828800" algn="ctr" rtl="0" fontAlgn="base">
      <a:spcBef>
        <a:spcPct val="0"/>
      </a:spcBef>
      <a:spcAft>
        <a:spcPct val="0"/>
      </a:spcAft>
      <a:defRPr sz="2000" b="1" i="1" kern="1200">
        <a:solidFill>
          <a:schemeClr val="accent1"/>
        </a:solidFill>
        <a:latin typeface="Times New Roman" panose="02020603050405020304" pitchFamily="18" charset="0"/>
        <a:ea typeface="+mn-ea"/>
        <a:cs typeface="+mn-cs"/>
      </a:defRPr>
    </a:lvl5pPr>
    <a:lvl6pPr marL="2286000" algn="l" defTabSz="914400" rtl="0" eaLnBrk="1" latinLnBrk="0" hangingPunct="1">
      <a:defRPr sz="2000" b="1" i="1" kern="1200">
        <a:solidFill>
          <a:schemeClr val="accent1"/>
        </a:solidFill>
        <a:latin typeface="Times New Roman" panose="02020603050405020304" pitchFamily="18" charset="0"/>
        <a:ea typeface="+mn-ea"/>
        <a:cs typeface="+mn-cs"/>
      </a:defRPr>
    </a:lvl6pPr>
    <a:lvl7pPr marL="2743200" algn="l" defTabSz="914400" rtl="0" eaLnBrk="1" latinLnBrk="0" hangingPunct="1">
      <a:defRPr sz="2000" b="1" i="1" kern="1200">
        <a:solidFill>
          <a:schemeClr val="accent1"/>
        </a:solidFill>
        <a:latin typeface="Times New Roman" panose="02020603050405020304" pitchFamily="18" charset="0"/>
        <a:ea typeface="+mn-ea"/>
        <a:cs typeface="+mn-cs"/>
      </a:defRPr>
    </a:lvl7pPr>
    <a:lvl8pPr marL="3200400" algn="l" defTabSz="914400" rtl="0" eaLnBrk="1" latinLnBrk="0" hangingPunct="1">
      <a:defRPr sz="2000" b="1" i="1" kern="1200">
        <a:solidFill>
          <a:schemeClr val="accent1"/>
        </a:solidFill>
        <a:latin typeface="Times New Roman" panose="02020603050405020304" pitchFamily="18" charset="0"/>
        <a:ea typeface="+mn-ea"/>
        <a:cs typeface="+mn-cs"/>
      </a:defRPr>
    </a:lvl8pPr>
    <a:lvl9pPr marL="3657600" algn="l" defTabSz="914400" rtl="0" eaLnBrk="1" latinLnBrk="0" hangingPunct="1">
      <a:defRPr sz="2000" b="1" i="1" kern="1200">
        <a:solidFill>
          <a:schemeClr val="accent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eUQPqKvVdzNKyZeJJQa29A==" hashData="46iUO+s5s3AQ1Az4U818GL0UMSYAvrijjLQQcSQ+LlbR7YF8DVISNHZQ6AY3cNc2pzX84Fzl7qceTnprO8V/G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000"/>
    <a:srgbClr val="FF3300"/>
    <a:srgbClr val="66FFFF"/>
    <a:srgbClr val="00FFCC"/>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4660"/>
  </p:normalViewPr>
  <p:slideViewPr>
    <p:cSldViewPr>
      <p:cViewPr varScale="1">
        <p:scale>
          <a:sx n="111" d="100"/>
          <a:sy n="111" d="100"/>
        </p:scale>
        <p:origin x="17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en-US"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EB803D00-4938-47EF-B1DB-D1C4055769CE}" type="slidenum">
              <a:rPr lang="tr-TR"/>
              <a:pPr/>
              <a:t>‹#›</a:t>
            </a:fld>
            <a:endParaRPr lang="tr-TR"/>
          </a:p>
        </p:txBody>
      </p:sp>
    </p:spTree>
    <p:extLst>
      <p:ext uri="{BB962C8B-B14F-4D97-AF65-F5344CB8AC3E}">
        <p14:creationId xmlns:p14="http://schemas.microsoft.com/office/powerpoint/2010/main" val="372967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EE3BD65-4FF3-4382-923C-2905891DC1CD}" type="slidenum">
              <a:rPr lang="tr-TR"/>
              <a:pPr/>
              <a:t>‹#›</a:t>
            </a:fld>
            <a:endParaRPr lang="tr-TR"/>
          </a:p>
        </p:txBody>
      </p:sp>
    </p:spTree>
    <p:extLst>
      <p:ext uri="{BB962C8B-B14F-4D97-AF65-F5344CB8AC3E}">
        <p14:creationId xmlns:p14="http://schemas.microsoft.com/office/powerpoint/2010/main" val="45400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en-US"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FEE787BA-307A-4D41-B9CB-B5A980A6C87B}" type="slidenum">
              <a:rPr lang="tr-TR"/>
              <a:pPr/>
              <a:t>‹#›</a:t>
            </a:fld>
            <a:endParaRPr lang="tr-TR"/>
          </a:p>
        </p:txBody>
      </p:sp>
    </p:spTree>
    <p:extLst>
      <p:ext uri="{BB962C8B-B14F-4D97-AF65-F5344CB8AC3E}">
        <p14:creationId xmlns:p14="http://schemas.microsoft.com/office/powerpoint/2010/main" val="37242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Asıl başlık stili için tıklatın</a:t>
            </a:r>
            <a:endParaRPr lang="tr-TR"/>
          </a:p>
        </p:txBody>
      </p:sp>
      <p:sp>
        <p:nvSpPr>
          <p:cNvPr id="3" name="İçerik Yer Tutucusu 2"/>
          <p:cNvSpPr>
            <a:spLocks noGrp="1"/>
          </p:cNvSpPr>
          <p:nvPr>
            <p:ph idx="1"/>
          </p:nvPr>
        </p:nvSpPr>
        <p:spPr/>
        <p:txBody>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4AEFD5A0-F615-4ECA-96E7-972F857E8FE7}" type="slidenum">
              <a:rPr lang="tr-TR"/>
              <a:pPr/>
              <a:t>‹#›</a:t>
            </a:fld>
            <a:endParaRPr lang="tr-TR"/>
          </a:p>
        </p:txBody>
      </p:sp>
    </p:spTree>
    <p:extLst>
      <p:ext uri="{BB962C8B-B14F-4D97-AF65-F5344CB8AC3E}">
        <p14:creationId xmlns:p14="http://schemas.microsoft.com/office/powerpoint/2010/main" val="346286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en-US"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DDDFE42-52B0-434C-A4A1-0EA6953032C8}" type="slidenum">
              <a:rPr lang="tr-TR"/>
              <a:pPr/>
              <a:t>‹#›</a:t>
            </a:fld>
            <a:endParaRPr lang="tr-TR"/>
          </a:p>
        </p:txBody>
      </p:sp>
    </p:spTree>
    <p:extLst>
      <p:ext uri="{BB962C8B-B14F-4D97-AF65-F5344CB8AC3E}">
        <p14:creationId xmlns:p14="http://schemas.microsoft.com/office/powerpoint/2010/main" val="257079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CE3131EA-93EC-4E69-928A-BC4E488F0892}" type="slidenum">
              <a:rPr lang="tr-TR"/>
              <a:pPr/>
              <a:t>‹#›</a:t>
            </a:fld>
            <a:endParaRPr lang="tr-TR"/>
          </a:p>
        </p:txBody>
      </p:sp>
    </p:spTree>
    <p:extLst>
      <p:ext uri="{BB962C8B-B14F-4D97-AF65-F5344CB8AC3E}">
        <p14:creationId xmlns:p14="http://schemas.microsoft.com/office/powerpoint/2010/main" val="158345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en-US"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277A1F81-7110-4446-AE19-4FFFD1F7CD73}" type="slidenum">
              <a:rPr lang="tr-TR"/>
              <a:pPr/>
              <a:t>‹#›</a:t>
            </a:fld>
            <a:endParaRPr lang="tr-TR"/>
          </a:p>
        </p:txBody>
      </p:sp>
    </p:spTree>
    <p:extLst>
      <p:ext uri="{BB962C8B-B14F-4D97-AF65-F5344CB8AC3E}">
        <p14:creationId xmlns:p14="http://schemas.microsoft.com/office/powerpoint/2010/main" val="340068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0F3101D5-4B78-477A-8FCF-91B9208BAE0B}" type="slidenum">
              <a:rPr lang="tr-TR"/>
              <a:pPr/>
              <a:t>‹#›</a:t>
            </a:fld>
            <a:endParaRPr lang="tr-TR"/>
          </a:p>
        </p:txBody>
      </p:sp>
    </p:spTree>
    <p:extLst>
      <p:ext uri="{BB962C8B-B14F-4D97-AF65-F5344CB8AC3E}">
        <p14:creationId xmlns:p14="http://schemas.microsoft.com/office/powerpoint/2010/main" val="357794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FCFD0E4B-6051-4F14-9B31-3A7D38CF2103}" type="slidenum">
              <a:rPr lang="tr-TR"/>
              <a:pPr/>
              <a:t>‹#›</a:t>
            </a:fld>
            <a:endParaRPr lang="tr-TR"/>
          </a:p>
        </p:txBody>
      </p:sp>
    </p:spTree>
    <p:extLst>
      <p:ext uri="{BB962C8B-B14F-4D97-AF65-F5344CB8AC3E}">
        <p14:creationId xmlns:p14="http://schemas.microsoft.com/office/powerpoint/2010/main" val="17329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en-US"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0548931D-AD9F-4C99-9A11-5C9FD5D07391}" type="slidenum">
              <a:rPr lang="tr-TR"/>
              <a:pPr/>
              <a:t>‹#›</a:t>
            </a:fld>
            <a:endParaRPr lang="tr-TR"/>
          </a:p>
        </p:txBody>
      </p:sp>
    </p:spTree>
    <p:extLst>
      <p:ext uri="{BB962C8B-B14F-4D97-AF65-F5344CB8AC3E}">
        <p14:creationId xmlns:p14="http://schemas.microsoft.com/office/powerpoint/2010/main" val="348287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en-US"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91248002-39F0-4BD2-B5AA-DAF78EACDB11}" type="slidenum">
              <a:rPr lang="tr-TR"/>
              <a:pPr/>
              <a:t>‹#›</a:t>
            </a:fld>
            <a:endParaRPr lang="tr-TR"/>
          </a:p>
        </p:txBody>
      </p:sp>
    </p:spTree>
    <p:extLst>
      <p:ext uri="{BB962C8B-B14F-4D97-AF65-F5344CB8AC3E}">
        <p14:creationId xmlns:p14="http://schemas.microsoft.com/office/powerpoint/2010/main" val="425071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smtClean="0">
                <a:solidFill>
                  <a:schemeClr val="tx1"/>
                </a:solidFill>
                <a:effectLst/>
                <a:latin typeface="+mn-lt"/>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smtClean="0">
                <a:solidFill>
                  <a:schemeClr val="tx1"/>
                </a:solidFill>
                <a:effectLst/>
                <a:latin typeface="+mn-lt"/>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DFDBB04D-A14A-4768-A5B1-9CB52275A375}"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3.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23.jpeg"/><Relationship Id="rId4" Type="http://schemas.openxmlformats.org/officeDocument/2006/relationships/image" Target="../media/image38.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hop.data.com.tr/"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securetech-corp.com/" TargetMode="External"/><Relationship Id="rId5" Type="http://schemas.openxmlformats.org/officeDocument/2006/relationships/hyperlink" Target="http://www.mag-stripe.com/" TargetMode="Externa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2057" name="Text Box 9"/>
          <p:cNvSpPr txBox="1">
            <a:spLocks noChangeArrowheads="1"/>
          </p:cNvSpPr>
          <p:nvPr/>
        </p:nvSpPr>
        <p:spPr bwMode="auto">
          <a:xfrm>
            <a:off x="285750" y="2643188"/>
            <a:ext cx="8286750" cy="1077912"/>
          </a:xfrm>
          <a:prstGeom prst="rect">
            <a:avLst/>
          </a:prstGeom>
          <a:noFill/>
          <a:ln w="9525">
            <a:noFill/>
            <a:miter lim="800000"/>
            <a:headEnd/>
            <a:tailEnd/>
          </a:ln>
          <a:effectLst/>
        </p:spPr>
        <p:txBody>
          <a:bodyPr>
            <a:spAutoFit/>
          </a:bodyPr>
          <a:lstStyle/>
          <a:p>
            <a:pPr>
              <a:defRPr/>
            </a:pPr>
            <a:r>
              <a:rPr lang="tr-TR" sz="3200" dirty="0">
                <a:effectLst>
                  <a:outerShdw blurRad="38100" dist="38100" dir="2700000" algn="tl">
                    <a:srgbClr val="C0C0C0"/>
                  </a:outerShdw>
                </a:effectLst>
                <a:latin typeface="Arial" charset="0"/>
                <a:cs typeface="Arial" charset="0"/>
              </a:rPr>
              <a:t>BİLİŞİM YOLUYAL İŞLENEN</a:t>
            </a:r>
          </a:p>
          <a:p>
            <a:pPr>
              <a:defRPr/>
            </a:pPr>
            <a:r>
              <a:rPr lang="tr-TR" sz="3200" dirty="0">
                <a:effectLst>
                  <a:outerShdw blurRad="38100" dist="38100" dir="2700000" algn="tl">
                    <a:srgbClr val="C0C0C0"/>
                  </a:outerShdw>
                </a:effectLst>
                <a:latin typeface="Arial" charset="0"/>
                <a:cs typeface="Arial" charset="0"/>
              </a:rPr>
              <a:t>KREDİ ve BANKA KARTLARI SUÇLARI</a:t>
            </a:r>
            <a:endParaRPr lang="en-US" sz="3200" dirty="0">
              <a:effectLst>
                <a:outerShdw blurRad="38100" dist="38100" dir="2700000" algn="tl">
                  <a:srgbClr val="C0C0C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pic>
        <p:nvPicPr>
          <p:cNvPr id="12290" name="Picture 2" descr="mone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2388" y="2667000"/>
            <a:ext cx="14716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468313" y="1585913"/>
            <a:ext cx="8229600" cy="1914525"/>
          </a:xfrm>
        </p:spPr>
        <p:txBody>
          <a:bodyPr/>
          <a:lstStyle/>
          <a:p>
            <a:pPr algn="ctr" eaLnBrk="1" hangingPunct="1">
              <a:buFontTx/>
              <a:buNone/>
              <a:defRPr/>
            </a:pPr>
            <a:r>
              <a:rPr lang="tr-TR" sz="2000" i="1" smtClean="0">
                <a:solidFill>
                  <a:srgbClr val="FFFF00"/>
                </a:solidFill>
                <a:effectLst>
                  <a:outerShdw blurRad="38100" dist="38100" dir="2700000" algn="tl">
                    <a:srgbClr val="C0C0C0"/>
                  </a:outerShdw>
                </a:effectLst>
                <a:latin typeface="Times New Roman" pitchFamily="18" charset="0"/>
              </a:rPr>
              <a:t>Kopyası çıkartılan bazı kartlar ile cep telefonu, altın ve ziynet eşyası gibi nakit paraya çevirmesi kolay olabilecek parçalar satın alınmaktadır. </a:t>
            </a:r>
          </a:p>
          <a:p>
            <a:pPr algn="ctr" eaLnBrk="1" hangingPunct="1">
              <a:buFontTx/>
              <a:buNone/>
              <a:defRPr/>
            </a:pPr>
            <a:r>
              <a:rPr lang="tr-TR" sz="2000" i="1" smtClean="0">
                <a:solidFill>
                  <a:srgbClr val="FFFF00"/>
                </a:solidFill>
                <a:effectLst>
                  <a:outerShdw blurRad="38100" dist="38100" dir="2700000" algn="tl">
                    <a:srgbClr val="C0C0C0"/>
                  </a:outerShdw>
                </a:effectLst>
                <a:latin typeface="Times New Roman" pitchFamily="18" charset="0"/>
              </a:rPr>
              <a:t>Daha sonra bunlar nakit paraya dönüştürülmektedir</a:t>
            </a:r>
            <a:r>
              <a:rPr lang="tr-TR" i="1" smtClean="0">
                <a:solidFill>
                  <a:srgbClr val="FFFF00"/>
                </a:solidFill>
                <a:effectLst>
                  <a:outerShdw blurRad="38100" dist="38100" dir="2700000" algn="tl">
                    <a:srgbClr val="C0C0C0"/>
                  </a:outerShdw>
                </a:effectLst>
                <a:latin typeface="Times New Roman" pitchFamily="18" charset="0"/>
              </a:rPr>
              <a:t>.</a:t>
            </a:r>
          </a:p>
        </p:txBody>
      </p:sp>
      <p:pic>
        <p:nvPicPr>
          <p:cNvPr id="12292" name="Picture 4" descr="DSCN26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10000"/>
            <a:ext cx="33528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utoShape 6"/>
          <p:cNvSpPr>
            <a:spLocks noChangeArrowheads="1"/>
          </p:cNvSpPr>
          <p:nvPr/>
        </p:nvSpPr>
        <p:spPr bwMode="auto">
          <a:xfrm rot="-19645627">
            <a:off x="1524000" y="3994150"/>
            <a:ext cx="1590675" cy="485775"/>
          </a:xfrm>
          <a:prstGeom prst="rightArrow">
            <a:avLst>
              <a:gd name="adj1" fmla="val 22880"/>
              <a:gd name="adj2" fmla="val 23664"/>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12295" name="AutoShape 7"/>
          <p:cNvSpPr>
            <a:spLocks noChangeArrowheads="1"/>
          </p:cNvSpPr>
          <p:nvPr/>
        </p:nvSpPr>
        <p:spPr bwMode="auto">
          <a:xfrm rot="-23974219">
            <a:off x="6324600" y="3886200"/>
            <a:ext cx="1590675" cy="485775"/>
          </a:xfrm>
          <a:prstGeom prst="rightArrow">
            <a:avLst>
              <a:gd name="adj1" fmla="val 22880"/>
              <a:gd name="adj2" fmla="val 23664"/>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12298" name="Picture 10" descr="credit%20c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141663"/>
            <a:ext cx="18351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2339975" y="179388"/>
            <a:ext cx="4313238" cy="946150"/>
          </a:xfrm>
          <a:prstGeom prst="rect">
            <a:avLst/>
          </a:prstGeom>
          <a:noFill/>
          <a:ln w="9525" algn="ctr">
            <a:noFill/>
            <a:miter lim="800000"/>
            <a:headEnd/>
            <a:tailEnd/>
          </a:ln>
          <a:effectLst/>
        </p:spPr>
        <p:txBody>
          <a:bodyPr wrap="none">
            <a:spAutoFit/>
          </a:bodyPr>
          <a:lstStyle/>
          <a:p>
            <a:pPr>
              <a:defRPr/>
            </a:pPr>
            <a:r>
              <a:rPr lang="tr-TR" sz="2800" i="0">
                <a:effectLst>
                  <a:outerShdw blurRad="38100" dist="38100" dir="2700000" algn="tl">
                    <a:srgbClr val="C0C0C0"/>
                  </a:outerShdw>
                </a:effectLst>
              </a:rPr>
              <a:t>Manyetik Kart Kopyalama</a:t>
            </a:r>
          </a:p>
          <a:p>
            <a:pPr>
              <a:defRPr/>
            </a:pPr>
            <a:r>
              <a:rPr lang="tr-TR" sz="2800" i="0">
                <a:effectLst>
                  <a:outerShdw blurRad="38100" dist="38100" dir="2700000" algn="tl">
                    <a:srgbClr val="C0C0C0"/>
                  </a:outerShdw>
                </a:effectLst>
              </a:rPr>
              <a:t>ATM’lerden Nakit Çekimi</a:t>
            </a:r>
          </a:p>
        </p:txBody>
      </p:sp>
      <p:pic>
        <p:nvPicPr>
          <p:cNvPr id="11274" name="Picture 13" descr="K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0" y="6461125"/>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checkerboard(across)">
                                      <p:cBhvr>
                                        <p:cTn id="7" dur="500"/>
                                        <p:tgtEl>
                                          <p:spTgt spid="1229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checkerboard(across)">
                                      <p:cBhvr>
                                        <p:cTn id="11" dur="500"/>
                                        <p:tgtEl>
                                          <p:spTgt spid="12294"/>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checkerboard(across)">
                                      <p:cBhvr>
                                        <p:cTn id="15" dur="500"/>
                                        <p:tgtEl>
                                          <p:spTgt spid="12292"/>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checkerboard(across)">
                                      <p:cBhvr>
                                        <p:cTn id="19" dur="500"/>
                                        <p:tgtEl>
                                          <p:spTgt spid="12295"/>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checkerboard(across)">
                                      <p:cBhvr>
                                        <p:cTn id="2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13314" name="AutoShape 2"/>
          <p:cNvSpPr>
            <a:spLocks noChangeArrowheads="1"/>
          </p:cNvSpPr>
          <p:nvPr/>
        </p:nvSpPr>
        <p:spPr bwMode="auto">
          <a:xfrm>
            <a:off x="5791200" y="4800600"/>
            <a:ext cx="838200" cy="1905000"/>
          </a:xfrm>
          <a:prstGeom prst="curvedRightArrow">
            <a:avLst>
              <a:gd name="adj1" fmla="val 45455"/>
              <a:gd name="adj2" fmla="val 90909"/>
              <a:gd name="adj3" fmla="val 33333"/>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13315" name="Rectangle 3"/>
          <p:cNvSpPr>
            <a:spLocks noGrp="1" noChangeArrowheads="1"/>
          </p:cNvSpPr>
          <p:nvPr>
            <p:ph type="body" idx="1"/>
          </p:nvPr>
        </p:nvSpPr>
        <p:spPr>
          <a:xfrm>
            <a:off x="468313" y="1196975"/>
            <a:ext cx="8229600" cy="1584325"/>
          </a:xfrm>
        </p:spPr>
        <p:txBody>
          <a:bodyPr/>
          <a:lstStyle/>
          <a:p>
            <a:pPr algn="ctr" eaLnBrk="1" hangingPunct="1">
              <a:lnSpc>
                <a:spcPct val="80000"/>
              </a:lnSpc>
              <a:buFontTx/>
              <a:buNone/>
              <a:defRPr/>
            </a:pPr>
            <a:r>
              <a:rPr lang="tr-TR" sz="2000" i="1" smtClean="0">
                <a:solidFill>
                  <a:srgbClr val="FFFF00"/>
                </a:solidFill>
                <a:effectLst>
                  <a:outerShdw blurRad="38100" dist="38100" dir="2700000" algn="tl">
                    <a:srgbClr val="C0C0C0"/>
                  </a:outerShdw>
                </a:effectLst>
                <a:latin typeface="Times New Roman" pitchFamily="18" charset="0"/>
              </a:rPr>
              <a:t>Şahıslar yine pin numaralarını tespit ettikleri kart bilgilerini  boş pvc kartlara kopyalayarak yurt içindeki veya yurt dışındaki atm cihazlarından nakit para çekmekte ve çekilen paraları sahte kimlikler ile açtıkları banka hesaplarına yatırmaktadırlar. Bazı durumlarda ise direkt olarak başka hesaplara havale yapmaktadırlar.</a:t>
            </a:r>
            <a:endParaRPr lang="tr-TR" sz="2800" smtClean="0">
              <a:solidFill>
                <a:srgbClr val="FFFF00"/>
              </a:solidFill>
            </a:endParaRPr>
          </a:p>
        </p:txBody>
      </p:sp>
      <p:pic>
        <p:nvPicPr>
          <p:cNvPr id="13316" name="Picture 4" descr="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21336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redit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95800"/>
            <a:ext cx="23241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6"/>
          <p:cNvSpPr>
            <a:spLocks noChangeArrowheads="1"/>
          </p:cNvSpPr>
          <p:nvPr/>
        </p:nvSpPr>
        <p:spPr bwMode="auto">
          <a:xfrm rot="-2553562">
            <a:off x="1123950" y="4197350"/>
            <a:ext cx="914400" cy="1905000"/>
          </a:xfrm>
          <a:prstGeom prst="curvedRightArrow">
            <a:avLst>
              <a:gd name="adj1" fmla="val 37519"/>
              <a:gd name="adj2" fmla="val 83333"/>
              <a:gd name="adj3" fmla="val 33333"/>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13319" name="AutoShape 7"/>
          <p:cNvSpPr>
            <a:spLocks noChangeArrowheads="1"/>
          </p:cNvSpPr>
          <p:nvPr/>
        </p:nvSpPr>
        <p:spPr bwMode="auto">
          <a:xfrm>
            <a:off x="3352800" y="3886200"/>
            <a:ext cx="609600" cy="533400"/>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13320" name="Picture 8" descr="NEWDcp00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400" y="2771775"/>
            <a:ext cx="1549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at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754313"/>
            <a:ext cx="1858963"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AutoShape 10"/>
          <p:cNvSpPr>
            <a:spLocks noChangeArrowheads="1"/>
          </p:cNvSpPr>
          <p:nvPr/>
        </p:nvSpPr>
        <p:spPr bwMode="auto">
          <a:xfrm>
            <a:off x="4724400" y="3048000"/>
            <a:ext cx="685800" cy="457200"/>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13323" name="AutoShape 11"/>
          <p:cNvSpPr>
            <a:spLocks noChangeArrowheads="1"/>
          </p:cNvSpPr>
          <p:nvPr/>
        </p:nvSpPr>
        <p:spPr bwMode="auto">
          <a:xfrm>
            <a:off x="7772400" y="3276600"/>
            <a:ext cx="1143000" cy="1676400"/>
          </a:xfrm>
          <a:prstGeom prst="curvedLeftArrow">
            <a:avLst>
              <a:gd name="adj1" fmla="val 29333"/>
              <a:gd name="adj2" fmla="val 58667"/>
              <a:gd name="adj3" fmla="val 33333"/>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13324" name="Picture 12" descr="mon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191000"/>
            <a:ext cx="12049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bank"/>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5562600"/>
            <a:ext cx="21717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15"/>
          <p:cNvSpPr txBox="1">
            <a:spLocks noChangeArrowheads="1"/>
          </p:cNvSpPr>
          <p:nvPr/>
        </p:nvSpPr>
        <p:spPr bwMode="auto">
          <a:xfrm>
            <a:off x="2171700" y="303213"/>
            <a:ext cx="4776788" cy="822325"/>
          </a:xfrm>
          <a:prstGeom prst="rect">
            <a:avLst/>
          </a:prstGeom>
          <a:noFill/>
          <a:ln w="9525" algn="ctr">
            <a:noFill/>
            <a:miter lim="800000"/>
            <a:headEnd/>
            <a:tailEnd/>
          </a:ln>
          <a:effectLst/>
        </p:spPr>
        <p:txBody>
          <a:bodyPr wrap="none">
            <a:spAutoFit/>
          </a:bodyPr>
          <a:lstStyle/>
          <a:p>
            <a:pPr>
              <a:defRPr/>
            </a:pPr>
            <a:r>
              <a:rPr lang="tr-TR" sz="2400" i="0">
                <a:effectLst>
                  <a:outerShdw blurRad="38100" dist="38100" dir="2700000" algn="tl">
                    <a:srgbClr val="C0C0C0"/>
                  </a:outerShdw>
                </a:effectLst>
              </a:rPr>
              <a:t>Manyetik Kart Kopyalama</a:t>
            </a:r>
          </a:p>
          <a:p>
            <a:pPr>
              <a:defRPr/>
            </a:pPr>
            <a:r>
              <a:rPr lang="tr-TR" sz="2400" i="0">
                <a:effectLst>
                  <a:outerShdw blurRad="38100" dist="38100" dir="2700000" algn="tl">
                    <a:srgbClr val="C0C0C0"/>
                  </a:outerShdw>
                </a:effectLst>
              </a:rPr>
              <a:t>Alış veriş ile Nakit Paraya Çevirme</a:t>
            </a:r>
          </a:p>
        </p:txBody>
      </p:sp>
      <p:pic>
        <p:nvPicPr>
          <p:cNvPr id="12304" name="Picture 18" descr="K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550" y="6461125"/>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dissolve">
                                      <p:cBhvr>
                                        <p:cTn id="11" dur="500"/>
                                        <p:tgtEl>
                                          <p:spTgt spid="1331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ssolve">
                                      <p:cBhvr>
                                        <p:cTn id="15" dur="500"/>
                                        <p:tgtEl>
                                          <p:spTgt spid="1331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19"/>
                                        </p:tgtEl>
                                        <p:attrNameLst>
                                          <p:attrName>style.visibility</p:attrName>
                                        </p:attrNameLst>
                                      </p:cBhvr>
                                      <p:to>
                                        <p:strVal val="visible"/>
                                      </p:to>
                                    </p:set>
                                    <p:animEffect transition="in" filter="dissolve">
                                      <p:cBhvr>
                                        <p:cTn id="19" dur="500"/>
                                        <p:tgtEl>
                                          <p:spTgt spid="13319"/>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3320"/>
                                        </p:tgtEl>
                                        <p:attrNameLst>
                                          <p:attrName>style.visibility</p:attrName>
                                        </p:attrNameLst>
                                      </p:cBhvr>
                                      <p:to>
                                        <p:strVal val="visible"/>
                                      </p:to>
                                    </p:set>
                                    <p:animEffect transition="in" filter="dissolve">
                                      <p:cBhvr>
                                        <p:cTn id="23" dur="500"/>
                                        <p:tgtEl>
                                          <p:spTgt spid="1332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dissolve">
                                      <p:cBhvr>
                                        <p:cTn id="27" dur="500"/>
                                        <p:tgtEl>
                                          <p:spTgt spid="13322"/>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dissolve">
                                      <p:cBhvr>
                                        <p:cTn id="31" dur="500"/>
                                        <p:tgtEl>
                                          <p:spTgt spid="13321"/>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3323"/>
                                        </p:tgtEl>
                                        <p:attrNameLst>
                                          <p:attrName>style.visibility</p:attrName>
                                        </p:attrNameLst>
                                      </p:cBhvr>
                                      <p:to>
                                        <p:strVal val="visible"/>
                                      </p:to>
                                    </p:set>
                                    <p:animEffect transition="in" filter="dissolve">
                                      <p:cBhvr>
                                        <p:cTn id="35" dur="500"/>
                                        <p:tgtEl>
                                          <p:spTgt spid="13323"/>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13324"/>
                                        </p:tgtEl>
                                        <p:attrNameLst>
                                          <p:attrName>style.visibility</p:attrName>
                                        </p:attrNameLst>
                                      </p:cBhvr>
                                      <p:to>
                                        <p:strVal val="visible"/>
                                      </p:to>
                                    </p:set>
                                    <p:animEffect transition="in" filter="dissolve">
                                      <p:cBhvr>
                                        <p:cTn id="39" dur="500"/>
                                        <p:tgtEl>
                                          <p:spTgt spid="13324"/>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3314"/>
                                        </p:tgtEl>
                                        <p:attrNameLst>
                                          <p:attrName>style.visibility</p:attrName>
                                        </p:attrNameLst>
                                      </p:cBhvr>
                                      <p:to>
                                        <p:strVal val="visible"/>
                                      </p:to>
                                    </p:set>
                                    <p:animEffect transition="in" filter="dissolve">
                                      <p:cBhvr>
                                        <p:cTn id="43" dur="500"/>
                                        <p:tgtEl>
                                          <p:spTgt spid="13314"/>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13325"/>
                                        </p:tgtEl>
                                        <p:attrNameLst>
                                          <p:attrName>style.visibility</p:attrName>
                                        </p:attrNameLst>
                                      </p:cBhvr>
                                      <p:to>
                                        <p:strVal val="visible"/>
                                      </p:to>
                                    </p:set>
                                    <p:animEffect transition="in" filter="dissolve">
                                      <p:cBhvr>
                                        <p:cTn id="47"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8" grpId="0" animBg="1"/>
      <p:bldP spid="13319" grpId="0" animBg="1"/>
      <p:bldP spid="13322" grpId="0" animBg="1"/>
      <p:bldP spid="133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3295650" y="188913"/>
            <a:ext cx="2789238" cy="519112"/>
          </a:xfrm>
          <a:prstGeom prst="rect">
            <a:avLst/>
          </a:prstGeom>
          <a:noFill/>
          <a:ln w="9525" algn="ctr">
            <a:noFill/>
            <a:miter lim="800000"/>
            <a:headEnd/>
            <a:tailEnd/>
          </a:ln>
          <a:effectLst/>
        </p:spPr>
        <p:txBody>
          <a:bodyPr wrap="none">
            <a:spAutoFit/>
          </a:bodyPr>
          <a:lstStyle/>
          <a:p>
            <a:pPr>
              <a:defRPr/>
            </a:pPr>
            <a:r>
              <a:rPr lang="tr-TR" sz="2800" i="0">
                <a:effectLst>
                  <a:outerShdw blurRad="38100" dist="38100" dir="2700000" algn="tl">
                    <a:srgbClr val="C0C0C0"/>
                  </a:outerShdw>
                </a:effectLst>
              </a:rPr>
              <a:t>Online Alış Veriş</a:t>
            </a:r>
          </a:p>
        </p:txBody>
      </p:sp>
      <p:sp>
        <p:nvSpPr>
          <p:cNvPr id="14342" name="Text Box 6"/>
          <p:cNvSpPr txBox="1">
            <a:spLocks noChangeArrowheads="1"/>
          </p:cNvSpPr>
          <p:nvPr/>
        </p:nvSpPr>
        <p:spPr bwMode="auto">
          <a:xfrm>
            <a:off x="179388" y="1412875"/>
            <a:ext cx="4897437" cy="1006475"/>
          </a:xfrm>
          <a:prstGeom prst="rect">
            <a:avLst/>
          </a:prstGeom>
          <a:noFill/>
          <a:ln w="9525" algn="ctr">
            <a:noFill/>
            <a:miter lim="800000"/>
            <a:headEnd/>
            <a:tailEnd/>
          </a:ln>
          <a:effectLst/>
        </p:spPr>
        <p:txBody>
          <a:bodyPr>
            <a:spAutoFit/>
          </a:bodyPr>
          <a:lstStyle/>
          <a:p>
            <a:pPr algn="l">
              <a:defRPr/>
            </a:pPr>
            <a:r>
              <a:rPr lang="tr-TR">
                <a:effectLst>
                  <a:outerShdw blurRad="38100" dist="38100" dir="2700000" algn="tl">
                    <a:srgbClr val="C0C0C0"/>
                  </a:outerShdw>
                </a:effectLst>
              </a:rPr>
              <a:t>Çeşitli yollarla elde Edilen kredi kartı bilgileri ile haksız kazanç sağlayacak online alışverişlerde mümkün olabilmektedir.</a:t>
            </a:r>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92375"/>
            <a:ext cx="51133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51" name="Text Box 15"/>
          <p:cNvSpPr txBox="1">
            <a:spLocks noChangeArrowheads="1"/>
          </p:cNvSpPr>
          <p:nvPr/>
        </p:nvSpPr>
        <p:spPr bwMode="auto">
          <a:xfrm>
            <a:off x="6011863" y="1463675"/>
            <a:ext cx="2447925" cy="336550"/>
          </a:xfrm>
          <a:prstGeom prst="rect">
            <a:avLst/>
          </a:prstGeom>
          <a:noFill/>
          <a:ln w="9525" algn="ctr">
            <a:noFill/>
            <a:miter lim="800000"/>
            <a:headEnd/>
            <a:tailEnd/>
          </a:ln>
          <a:effectLst/>
        </p:spPr>
        <p:txBody>
          <a:bodyPr>
            <a:spAutoFit/>
          </a:bodyPr>
          <a:lstStyle/>
          <a:p>
            <a:pPr>
              <a:defRPr/>
            </a:pPr>
            <a:r>
              <a:rPr lang="tr-TR" sz="1600" i="0">
                <a:solidFill>
                  <a:srgbClr val="FF3300"/>
                </a:solidFill>
                <a:effectLst>
                  <a:outerShdw blurRad="38100" dist="38100" dir="2700000" algn="tl">
                    <a:srgbClr val="C0C0C0"/>
                  </a:outerShdw>
                </a:effectLst>
              </a:rPr>
              <a:t>Online alış veriş.</a:t>
            </a:r>
          </a:p>
        </p:txBody>
      </p:sp>
      <p:sp>
        <p:nvSpPr>
          <p:cNvPr id="14352" name="AutoShape 16"/>
          <p:cNvSpPr>
            <a:spLocks noChangeArrowheads="1"/>
          </p:cNvSpPr>
          <p:nvPr/>
        </p:nvSpPr>
        <p:spPr bwMode="auto">
          <a:xfrm>
            <a:off x="6443663" y="1512888"/>
            <a:ext cx="1728787" cy="288925"/>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14353" name="Text Box 17"/>
          <p:cNvSpPr txBox="1">
            <a:spLocks noChangeArrowheads="1"/>
          </p:cNvSpPr>
          <p:nvPr/>
        </p:nvSpPr>
        <p:spPr bwMode="auto">
          <a:xfrm>
            <a:off x="5580063" y="2071688"/>
            <a:ext cx="974725" cy="304800"/>
          </a:xfrm>
          <a:prstGeom prst="rect">
            <a:avLst/>
          </a:prstGeom>
          <a:noFill/>
          <a:ln w="9525" algn="ctr">
            <a:noFill/>
            <a:miter lim="800000"/>
            <a:headEnd/>
            <a:tailEnd/>
          </a:ln>
          <a:effectLst/>
        </p:spPr>
        <p:txBody>
          <a:bodyPr wrap="none">
            <a:spAutoFit/>
          </a:bodyPr>
          <a:lstStyle/>
          <a:p>
            <a:pPr algn="l">
              <a:defRPr/>
            </a:pPr>
            <a:r>
              <a:rPr lang="tr-TR" sz="1400">
                <a:solidFill>
                  <a:schemeClr val="bg1"/>
                </a:solidFill>
                <a:effectLst>
                  <a:outerShdw blurRad="38100" dist="38100" dir="2700000" algn="tl">
                    <a:srgbClr val="C0C0C0"/>
                  </a:outerShdw>
                </a:effectLst>
              </a:rPr>
              <a:t>Mal Alımı.</a:t>
            </a:r>
          </a:p>
        </p:txBody>
      </p:sp>
      <p:sp>
        <p:nvSpPr>
          <p:cNvPr id="14354" name="Text Box 18"/>
          <p:cNvSpPr txBox="1">
            <a:spLocks noChangeArrowheads="1"/>
          </p:cNvSpPr>
          <p:nvPr/>
        </p:nvSpPr>
        <p:spPr bwMode="auto">
          <a:xfrm>
            <a:off x="7878763" y="2055813"/>
            <a:ext cx="1157287" cy="304800"/>
          </a:xfrm>
          <a:prstGeom prst="rect">
            <a:avLst/>
          </a:prstGeom>
          <a:noFill/>
          <a:ln w="9525" algn="ctr">
            <a:noFill/>
            <a:miter lim="800000"/>
            <a:headEnd/>
            <a:tailEnd/>
          </a:ln>
          <a:effectLst/>
        </p:spPr>
        <p:txBody>
          <a:bodyPr wrap="none">
            <a:spAutoFit/>
          </a:bodyPr>
          <a:lstStyle/>
          <a:p>
            <a:pPr algn="l">
              <a:defRPr/>
            </a:pPr>
            <a:r>
              <a:rPr lang="tr-TR" sz="1400">
                <a:solidFill>
                  <a:schemeClr val="bg1"/>
                </a:solidFill>
                <a:effectLst>
                  <a:outerShdw blurRad="38100" dist="38100" dir="2700000" algn="tl">
                    <a:srgbClr val="C0C0C0"/>
                  </a:outerShdw>
                </a:effectLst>
              </a:rPr>
              <a:t>Hizmet Alımı</a:t>
            </a:r>
          </a:p>
        </p:txBody>
      </p:sp>
      <p:sp>
        <p:nvSpPr>
          <p:cNvPr id="14355" name="AutoShape 19"/>
          <p:cNvSpPr>
            <a:spLocks noChangeArrowheads="1"/>
          </p:cNvSpPr>
          <p:nvPr/>
        </p:nvSpPr>
        <p:spPr bwMode="auto">
          <a:xfrm>
            <a:off x="5580063" y="2071688"/>
            <a:ext cx="1152525" cy="287337"/>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14356" name="AutoShape 20"/>
          <p:cNvSpPr>
            <a:spLocks noChangeArrowheads="1"/>
          </p:cNvSpPr>
          <p:nvPr/>
        </p:nvSpPr>
        <p:spPr bwMode="auto">
          <a:xfrm>
            <a:off x="7883525" y="2070100"/>
            <a:ext cx="1152525" cy="287338"/>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14357" name="Line 21"/>
          <p:cNvSpPr>
            <a:spLocks noChangeShapeType="1"/>
          </p:cNvSpPr>
          <p:nvPr/>
        </p:nvSpPr>
        <p:spPr bwMode="auto">
          <a:xfrm>
            <a:off x="7308850" y="1822450"/>
            <a:ext cx="0" cy="409575"/>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14361" name="Line 25"/>
          <p:cNvSpPr>
            <a:spLocks noChangeShapeType="1"/>
          </p:cNvSpPr>
          <p:nvPr/>
        </p:nvSpPr>
        <p:spPr bwMode="auto">
          <a:xfrm>
            <a:off x="7308850" y="2232025"/>
            <a:ext cx="503238"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14362" name="Line 26"/>
          <p:cNvSpPr>
            <a:spLocks noChangeShapeType="1"/>
          </p:cNvSpPr>
          <p:nvPr/>
        </p:nvSpPr>
        <p:spPr bwMode="auto">
          <a:xfrm flipH="1">
            <a:off x="6804025" y="2216150"/>
            <a:ext cx="504825"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14372" name="Text Box 36"/>
          <p:cNvSpPr txBox="1">
            <a:spLocks noChangeArrowheads="1"/>
          </p:cNvSpPr>
          <p:nvPr/>
        </p:nvSpPr>
        <p:spPr bwMode="auto">
          <a:xfrm>
            <a:off x="5364163" y="2544763"/>
            <a:ext cx="1630362" cy="396875"/>
          </a:xfrm>
          <a:prstGeom prst="rect">
            <a:avLst/>
          </a:prstGeom>
          <a:noFill/>
          <a:ln w="9525" algn="ctr">
            <a:noFill/>
            <a:miter lim="800000"/>
            <a:headEnd/>
            <a:tailEnd/>
          </a:ln>
          <a:effectLst/>
        </p:spPr>
        <p:txBody>
          <a:bodyPr wrap="none">
            <a:spAutoFit/>
          </a:bodyPr>
          <a:lstStyle/>
          <a:p>
            <a:pPr algn="l">
              <a:defRPr/>
            </a:pPr>
            <a:r>
              <a:rPr lang="tr-TR">
                <a:solidFill>
                  <a:srgbClr val="FF3300"/>
                </a:solidFill>
                <a:effectLst>
                  <a:outerShdw blurRad="38100" dist="38100" dir="2700000" algn="tl">
                    <a:srgbClr val="C0C0C0"/>
                  </a:outerShdw>
                </a:effectLst>
              </a:rPr>
              <a:t>MAL ALIMI:</a:t>
            </a:r>
          </a:p>
        </p:txBody>
      </p:sp>
      <p:sp>
        <p:nvSpPr>
          <p:cNvPr id="14373" name="Text Box 37"/>
          <p:cNvSpPr txBox="1">
            <a:spLocks noChangeArrowheads="1"/>
          </p:cNvSpPr>
          <p:nvPr/>
        </p:nvSpPr>
        <p:spPr bwMode="auto">
          <a:xfrm>
            <a:off x="5364163" y="2832100"/>
            <a:ext cx="4032250" cy="1465263"/>
          </a:xfrm>
          <a:prstGeom prst="rect">
            <a:avLst/>
          </a:prstGeom>
          <a:noFill/>
          <a:ln w="9525" algn="ctr">
            <a:noFill/>
            <a:miter lim="800000"/>
            <a:headEnd/>
            <a:tailEnd/>
          </a:ln>
          <a:effectLst/>
        </p:spPr>
        <p:txBody>
          <a:bodyPr>
            <a:spAutoFit/>
          </a:bodyPr>
          <a:lstStyle/>
          <a:p>
            <a:pPr algn="l">
              <a:spcBef>
                <a:spcPct val="50000"/>
              </a:spcBef>
              <a:defRPr/>
            </a:pPr>
            <a:r>
              <a:rPr lang="tr-TR" sz="1800">
                <a:effectLst>
                  <a:outerShdw blurRad="38100" dist="38100" dir="2700000" algn="tl">
                    <a:srgbClr val="C0C0C0"/>
                  </a:outerShdw>
                </a:effectLst>
              </a:rPr>
              <a:t>Mal alımında genellikle sahte kimlik belgeleri ve sahte teslimat adresleri kullanılmakta bazı durumlarda ise kargo merkezinden teslimat yapılmaktadır.</a:t>
            </a:r>
          </a:p>
        </p:txBody>
      </p:sp>
      <p:sp>
        <p:nvSpPr>
          <p:cNvPr id="14374" name="Text Box 38"/>
          <p:cNvSpPr txBox="1">
            <a:spLocks noChangeArrowheads="1"/>
          </p:cNvSpPr>
          <p:nvPr/>
        </p:nvSpPr>
        <p:spPr bwMode="auto">
          <a:xfrm>
            <a:off x="5292725" y="4235450"/>
            <a:ext cx="2081213" cy="396875"/>
          </a:xfrm>
          <a:prstGeom prst="rect">
            <a:avLst/>
          </a:prstGeom>
          <a:noFill/>
          <a:ln w="9525" algn="ctr">
            <a:noFill/>
            <a:miter lim="800000"/>
            <a:headEnd/>
            <a:tailEnd/>
          </a:ln>
          <a:effectLst/>
        </p:spPr>
        <p:txBody>
          <a:bodyPr wrap="none">
            <a:spAutoFit/>
          </a:bodyPr>
          <a:lstStyle/>
          <a:p>
            <a:pPr algn="l">
              <a:defRPr/>
            </a:pPr>
            <a:r>
              <a:rPr lang="tr-TR">
                <a:solidFill>
                  <a:srgbClr val="FF3300"/>
                </a:solidFill>
                <a:effectLst>
                  <a:outerShdw blurRad="38100" dist="38100" dir="2700000" algn="tl">
                    <a:srgbClr val="C0C0C0"/>
                  </a:outerShdw>
                </a:effectLst>
              </a:rPr>
              <a:t>HİZMET ALIMI:</a:t>
            </a:r>
          </a:p>
        </p:txBody>
      </p:sp>
      <p:pic>
        <p:nvPicPr>
          <p:cNvPr id="14375"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492375"/>
            <a:ext cx="51133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76" name="Text Box 40"/>
          <p:cNvSpPr txBox="1">
            <a:spLocks noChangeArrowheads="1"/>
          </p:cNvSpPr>
          <p:nvPr/>
        </p:nvSpPr>
        <p:spPr bwMode="auto">
          <a:xfrm>
            <a:off x="5292725" y="4560888"/>
            <a:ext cx="3097213" cy="1604962"/>
          </a:xfrm>
          <a:prstGeom prst="rect">
            <a:avLst/>
          </a:prstGeom>
          <a:noFill/>
          <a:ln w="9525" algn="ctr">
            <a:noFill/>
            <a:miter lim="800000"/>
            <a:headEnd/>
            <a:tailEnd/>
          </a:ln>
          <a:effectLst/>
        </p:spPr>
        <p:txBody>
          <a:bodyPr>
            <a:spAutoFit/>
          </a:bodyPr>
          <a:lstStyle/>
          <a:p>
            <a:pPr algn="l">
              <a:spcBef>
                <a:spcPct val="50000"/>
              </a:spcBef>
              <a:defRPr/>
            </a:pPr>
            <a:r>
              <a:rPr lang="tr-TR" sz="1800">
                <a:effectLst>
                  <a:outerShdw blurRad="38100" dist="38100" dir="2700000" algn="tl">
                    <a:srgbClr val="C0C0C0"/>
                  </a:outerShdw>
                </a:effectLst>
              </a:rPr>
              <a:t>Çeşitli online üyelikler.</a:t>
            </a:r>
          </a:p>
          <a:p>
            <a:pPr algn="l">
              <a:spcBef>
                <a:spcPct val="50000"/>
              </a:spcBef>
              <a:defRPr/>
            </a:pPr>
            <a:r>
              <a:rPr lang="tr-TR" sz="1800">
                <a:effectLst>
                  <a:outerShdw blurRad="38100" dist="38100" dir="2700000" algn="tl">
                    <a:srgbClr val="C0C0C0"/>
                  </a:outerShdw>
                </a:effectLst>
              </a:rPr>
              <a:t>Hosting Hizmetleri.</a:t>
            </a:r>
          </a:p>
          <a:p>
            <a:pPr algn="l">
              <a:spcBef>
                <a:spcPct val="50000"/>
              </a:spcBef>
              <a:defRPr/>
            </a:pPr>
            <a:r>
              <a:rPr lang="tr-TR" sz="1800">
                <a:effectLst>
                  <a:outerShdw blurRad="38100" dist="38100" dir="2700000" algn="tl">
                    <a:srgbClr val="C0C0C0"/>
                  </a:outerShdw>
                </a:effectLst>
              </a:rPr>
              <a:t>Cep Kontür Yükleme.</a:t>
            </a:r>
          </a:p>
          <a:p>
            <a:pPr algn="l">
              <a:spcBef>
                <a:spcPct val="50000"/>
              </a:spcBef>
              <a:defRPr/>
            </a:pPr>
            <a:r>
              <a:rPr lang="tr-TR" sz="1800">
                <a:effectLst>
                  <a:outerShdw blurRad="38100" dist="38100" dir="2700000" algn="tl">
                    <a:srgbClr val="C0C0C0"/>
                  </a:outerShdw>
                </a:effectLst>
              </a:rPr>
              <a:t>Paralı Hizmetler.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57"/>
                                        </p:tgtEl>
                                        <p:attrNameLst>
                                          <p:attrName>style.visibility</p:attrName>
                                        </p:attrNameLst>
                                      </p:cBhvr>
                                      <p:to>
                                        <p:strVal val="visible"/>
                                      </p:to>
                                    </p:set>
                                    <p:animEffect transition="in" filter="blinds(horizontal)">
                                      <p:cBhvr>
                                        <p:cTn id="7" dur="1000"/>
                                        <p:tgtEl>
                                          <p:spTgt spid="14357"/>
                                        </p:tgtEl>
                                      </p:cBhvr>
                                    </p:animEffect>
                                  </p:childTnLst>
                                </p:cTn>
                              </p:par>
                              <p:par>
                                <p:cTn id="8" presetID="3" presetClass="entr" presetSubtype="10" fill="hold" nodeType="withEffect">
                                  <p:stCondLst>
                                    <p:cond delay="0"/>
                                  </p:stCondLst>
                                  <p:childTnLst>
                                    <p:set>
                                      <p:cBhvr>
                                        <p:cTn id="9" dur="1" fill="hold">
                                          <p:stCondLst>
                                            <p:cond delay="0"/>
                                          </p:stCondLst>
                                        </p:cTn>
                                        <p:tgtEl>
                                          <p:spTgt spid="14362"/>
                                        </p:tgtEl>
                                        <p:attrNameLst>
                                          <p:attrName>style.visibility</p:attrName>
                                        </p:attrNameLst>
                                      </p:cBhvr>
                                      <p:to>
                                        <p:strVal val="visible"/>
                                      </p:to>
                                    </p:set>
                                    <p:animEffect transition="in" filter="blinds(horizontal)">
                                      <p:cBhvr>
                                        <p:cTn id="10" dur="1000"/>
                                        <p:tgtEl>
                                          <p:spTgt spid="143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55"/>
                                        </p:tgtEl>
                                        <p:attrNameLst>
                                          <p:attrName>style.visibility</p:attrName>
                                        </p:attrNameLst>
                                      </p:cBhvr>
                                      <p:to>
                                        <p:strVal val="visible"/>
                                      </p:to>
                                    </p:set>
                                    <p:animEffect transition="in" filter="blinds(horizontal)">
                                      <p:cBhvr>
                                        <p:cTn id="13" dur="1000"/>
                                        <p:tgtEl>
                                          <p:spTgt spid="1435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53"/>
                                        </p:tgtEl>
                                        <p:attrNameLst>
                                          <p:attrName>style.visibility</p:attrName>
                                        </p:attrNameLst>
                                      </p:cBhvr>
                                      <p:to>
                                        <p:strVal val="visible"/>
                                      </p:to>
                                    </p:set>
                                    <p:animEffect transition="in" filter="blinds(horizontal)">
                                      <p:cBhvr>
                                        <p:cTn id="16" dur="1000"/>
                                        <p:tgtEl>
                                          <p:spTgt spid="14353"/>
                                        </p:tgtEl>
                                      </p:cBhvr>
                                    </p:animEffect>
                                  </p:childTnLst>
                                </p:cTn>
                              </p:par>
                              <p:par>
                                <p:cTn id="17" presetID="3" presetClass="entr" presetSubtype="10"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blinds(horizontal)">
                                      <p:cBhvr>
                                        <p:cTn id="19" dur="1000"/>
                                        <p:tgtEl>
                                          <p:spTgt spid="1434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372"/>
                                        </p:tgtEl>
                                        <p:attrNameLst>
                                          <p:attrName>style.visibility</p:attrName>
                                        </p:attrNameLst>
                                      </p:cBhvr>
                                      <p:to>
                                        <p:strVal val="visible"/>
                                      </p:to>
                                    </p:set>
                                    <p:animEffect transition="in" filter="blinds(horizontal)">
                                      <p:cBhvr>
                                        <p:cTn id="22" dur="1000"/>
                                        <p:tgtEl>
                                          <p:spTgt spid="1437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373"/>
                                        </p:tgtEl>
                                        <p:attrNameLst>
                                          <p:attrName>style.visibility</p:attrName>
                                        </p:attrNameLst>
                                      </p:cBhvr>
                                      <p:to>
                                        <p:strVal val="visible"/>
                                      </p:to>
                                    </p:set>
                                    <p:animEffect transition="in" filter="blinds(horizontal)">
                                      <p:cBhvr>
                                        <p:cTn id="25" dur="1000"/>
                                        <p:tgtEl>
                                          <p:spTgt spid="143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32" fill="hold" nodeType="clickEffect">
                                  <p:stCondLst>
                                    <p:cond delay="0"/>
                                  </p:stCondLst>
                                  <p:childTnLst>
                                    <p:animEffect transition="out" filter="box(out)">
                                      <p:cBhvr>
                                        <p:cTn id="29" dur="500"/>
                                        <p:tgtEl>
                                          <p:spTgt spid="14343"/>
                                        </p:tgtEl>
                                      </p:cBhvr>
                                    </p:animEffect>
                                    <p:set>
                                      <p:cBhvr>
                                        <p:cTn id="30" dur="1" fill="hold">
                                          <p:stCondLst>
                                            <p:cond delay="499"/>
                                          </p:stCondLst>
                                        </p:cTn>
                                        <p:tgtEl>
                                          <p:spTgt spid="14343"/>
                                        </p:tgtEl>
                                        <p:attrNameLst>
                                          <p:attrName>style.visibility</p:attrName>
                                        </p:attrNameLst>
                                      </p:cBhvr>
                                      <p:to>
                                        <p:strVal val="hidden"/>
                                      </p:to>
                                    </p:set>
                                  </p:childTnLst>
                                </p:cTn>
                              </p:par>
                            </p:childTnLst>
                          </p:cTn>
                        </p:par>
                        <p:par>
                          <p:cTn id="31" fill="hold" nodeType="afterGroup">
                            <p:stCondLst>
                              <p:cond delay="500"/>
                            </p:stCondLst>
                            <p:childTnLst>
                              <p:par>
                                <p:cTn id="32" presetID="3" presetClass="entr" presetSubtype="10" fill="hold" nodeType="afterEffect">
                                  <p:stCondLst>
                                    <p:cond delay="0"/>
                                  </p:stCondLst>
                                  <p:childTnLst>
                                    <p:set>
                                      <p:cBhvr>
                                        <p:cTn id="33" dur="1" fill="hold">
                                          <p:stCondLst>
                                            <p:cond delay="0"/>
                                          </p:stCondLst>
                                        </p:cTn>
                                        <p:tgtEl>
                                          <p:spTgt spid="14375"/>
                                        </p:tgtEl>
                                        <p:attrNameLst>
                                          <p:attrName>style.visibility</p:attrName>
                                        </p:attrNameLst>
                                      </p:cBhvr>
                                      <p:to>
                                        <p:strVal val="visible"/>
                                      </p:to>
                                    </p:set>
                                    <p:animEffect transition="in" filter="blinds(horizontal)">
                                      <p:cBhvr>
                                        <p:cTn id="34" dur="1000"/>
                                        <p:tgtEl>
                                          <p:spTgt spid="14375"/>
                                        </p:tgtEl>
                                      </p:cBhvr>
                                    </p:animEffect>
                                  </p:childTnLst>
                                </p:cTn>
                              </p:par>
                              <p:par>
                                <p:cTn id="35" presetID="3" presetClass="entr" presetSubtype="10" fill="hold" nodeType="withEffect">
                                  <p:stCondLst>
                                    <p:cond delay="0"/>
                                  </p:stCondLst>
                                  <p:childTnLst>
                                    <p:set>
                                      <p:cBhvr>
                                        <p:cTn id="36" dur="1" fill="hold">
                                          <p:stCondLst>
                                            <p:cond delay="0"/>
                                          </p:stCondLst>
                                        </p:cTn>
                                        <p:tgtEl>
                                          <p:spTgt spid="14361"/>
                                        </p:tgtEl>
                                        <p:attrNameLst>
                                          <p:attrName>style.visibility</p:attrName>
                                        </p:attrNameLst>
                                      </p:cBhvr>
                                      <p:to>
                                        <p:strVal val="visible"/>
                                      </p:to>
                                    </p:set>
                                    <p:animEffect transition="in" filter="blinds(horizontal)">
                                      <p:cBhvr>
                                        <p:cTn id="37" dur="1000"/>
                                        <p:tgtEl>
                                          <p:spTgt spid="1436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356"/>
                                        </p:tgtEl>
                                        <p:attrNameLst>
                                          <p:attrName>style.visibility</p:attrName>
                                        </p:attrNameLst>
                                      </p:cBhvr>
                                      <p:to>
                                        <p:strVal val="visible"/>
                                      </p:to>
                                    </p:set>
                                    <p:animEffect transition="in" filter="blinds(horizontal)">
                                      <p:cBhvr>
                                        <p:cTn id="40" dur="1000"/>
                                        <p:tgtEl>
                                          <p:spTgt spid="1435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354"/>
                                        </p:tgtEl>
                                        <p:attrNameLst>
                                          <p:attrName>style.visibility</p:attrName>
                                        </p:attrNameLst>
                                      </p:cBhvr>
                                      <p:to>
                                        <p:strVal val="visible"/>
                                      </p:to>
                                    </p:set>
                                    <p:animEffect transition="in" filter="blinds(horizontal)">
                                      <p:cBhvr>
                                        <p:cTn id="43" dur="1000"/>
                                        <p:tgtEl>
                                          <p:spTgt spid="1435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374"/>
                                        </p:tgtEl>
                                        <p:attrNameLst>
                                          <p:attrName>style.visibility</p:attrName>
                                        </p:attrNameLst>
                                      </p:cBhvr>
                                      <p:to>
                                        <p:strVal val="visible"/>
                                      </p:to>
                                    </p:set>
                                    <p:animEffect transition="in" filter="blinds(horizontal)">
                                      <p:cBhvr>
                                        <p:cTn id="46" dur="1000"/>
                                        <p:tgtEl>
                                          <p:spTgt spid="143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376"/>
                                        </p:tgtEl>
                                        <p:attrNameLst>
                                          <p:attrName>style.visibility</p:attrName>
                                        </p:attrNameLst>
                                      </p:cBhvr>
                                      <p:to>
                                        <p:strVal val="visible"/>
                                      </p:to>
                                    </p:set>
                                    <p:animEffect transition="in" filter="blinds(horizontal)">
                                      <p:cBhvr>
                                        <p:cTn id="49" dur="1000"/>
                                        <p:tgtEl>
                                          <p:spTgt spid="1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4" grpId="0"/>
      <p:bldP spid="14355" grpId="0" animBg="1"/>
      <p:bldP spid="14356" grpId="0" animBg="1"/>
      <p:bldP spid="14372" grpId="0"/>
      <p:bldP spid="14373" grpId="0"/>
      <p:bldP spid="14374" grpId="0"/>
      <p:bldP spid="143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3313113" y="188913"/>
            <a:ext cx="2759075" cy="519112"/>
          </a:xfrm>
          <a:prstGeom prst="rect">
            <a:avLst/>
          </a:prstGeom>
          <a:noFill/>
          <a:ln w="9525" algn="ctr">
            <a:noFill/>
            <a:miter lim="800000"/>
            <a:headEnd/>
            <a:tailEnd/>
          </a:ln>
          <a:effectLst/>
        </p:spPr>
        <p:txBody>
          <a:bodyPr wrap="none">
            <a:spAutoFit/>
          </a:bodyPr>
          <a:lstStyle/>
          <a:p>
            <a:pPr>
              <a:defRPr/>
            </a:pPr>
            <a:r>
              <a:rPr lang="tr-TR" sz="2800" i="0">
                <a:effectLst>
                  <a:outerShdw blurRad="38100" dist="38100" dir="2700000" algn="tl">
                    <a:srgbClr val="C0C0C0"/>
                  </a:outerShdw>
                </a:effectLst>
              </a:rPr>
              <a:t>Çözüm Önerileri</a:t>
            </a:r>
          </a:p>
        </p:txBody>
      </p:sp>
      <p:sp>
        <p:nvSpPr>
          <p:cNvPr id="17414" name="Text Box 6"/>
          <p:cNvSpPr txBox="1">
            <a:spLocks noChangeArrowheads="1"/>
          </p:cNvSpPr>
          <p:nvPr/>
        </p:nvSpPr>
        <p:spPr bwMode="auto">
          <a:xfrm>
            <a:off x="395288" y="1412875"/>
            <a:ext cx="8208962" cy="64135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Alış veriş sırasında müşteriler dikatli olma konusunda uyarılmalı, kart kopyalama işlemine karşı bilinçlendirilmeli.</a:t>
            </a:r>
            <a:endParaRPr lang="tr-TR">
              <a:effectLst>
                <a:outerShdw blurRad="38100" dist="38100" dir="2700000" algn="tl">
                  <a:srgbClr val="C0C0C0"/>
                </a:outerShdw>
              </a:effectLst>
            </a:endParaRPr>
          </a:p>
        </p:txBody>
      </p:sp>
      <p:sp>
        <p:nvSpPr>
          <p:cNvPr id="17415" name="Text Box 7"/>
          <p:cNvSpPr txBox="1">
            <a:spLocks noChangeArrowheads="1"/>
          </p:cNvSpPr>
          <p:nvPr/>
        </p:nvSpPr>
        <p:spPr bwMode="auto">
          <a:xfrm>
            <a:off x="395288" y="2060575"/>
            <a:ext cx="8208962" cy="64135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ATM cihazlarının kart giriş yerlerindeki olası kopyalama cihazlarına karşı banka ve vatandaşlar bilinçlendirilmeli.</a:t>
            </a:r>
            <a:endParaRPr lang="tr-TR">
              <a:effectLst>
                <a:outerShdw blurRad="38100" dist="38100" dir="2700000" algn="tl">
                  <a:srgbClr val="C0C0C0"/>
                </a:outerShdw>
              </a:effectLst>
            </a:endParaRPr>
          </a:p>
        </p:txBody>
      </p:sp>
      <p:sp>
        <p:nvSpPr>
          <p:cNvPr id="17416" name="Text Box 8"/>
          <p:cNvSpPr txBox="1">
            <a:spLocks noChangeArrowheads="1"/>
          </p:cNvSpPr>
          <p:nvPr/>
        </p:nvSpPr>
        <p:spPr bwMode="auto">
          <a:xfrm>
            <a:off x="395288" y="2686050"/>
            <a:ext cx="8208962" cy="915988"/>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Online alış veriş siteleri müşteri kart bilgilerinin tamamını kaydetmeli, kaydedilen bilgiler siteye has şekilde kriptolu kaydedilmeli, vatandaşlar siteler tarafından da olası tehlikelere karşı uyarılmalı.</a:t>
            </a:r>
            <a:endParaRPr lang="tr-TR">
              <a:effectLst>
                <a:outerShdw blurRad="38100" dist="38100" dir="2700000" algn="tl">
                  <a:srgbClr val="C0C0C0"/>
                </a:outerShdw>
              </a:effectLst>
            </a:endParaRPr>
          </a:p>
        </p:txBody>
      </p:sp>
      <p:sp>
        <p:nvSpPr>
          <p:cNvPr id="17419" name="Text Box 11"/>
          <p:cNvSpPr txBox="1">
            <a:spLocks noChangeArrowheads="1"/>
          </p:cNvSpPr>
          <p:nvPr/>
        </p:nvSpPr>
        <p:spPr bwMode="auto">
          <a:xfrm>
            <a:off x="395288" y="3573463"/>
            <a:ext cx="8208962" cy="64135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Bankalar tarafından onay yada teyyid içerikli mailin gelmeyeceği, mail aracılığı ile bilgi istenmediği kullanıcılara defahatle bildirilmeli. </a:t>
            </a:r>
            <a:endParaRPr lang="tr-TR">
              <a:effectLst>
                <a:outerShdw blurRad="38100" dist="38100" dir="2700000" algn="tl">
                  <a:srgbClr val="C0C0C0"/>
                </a:outerShdw>
              </a:effectLst>
            </a:endParaRPr>
          </a:p>
        </p:txBody>
      </p:sp>
      <p:sp>
        <p:nvSpPr>
          <p:cNvPr id="17420" name="Text Box 12"/>
          <p:cNvSpPr txBox="1">
            <a:spLocks noChangeArrowheads="1"/>
          </p:cNvSpPr>
          <p:nvPr/>
        </p:nvSpPr>
        <p:spPr bwMode="auto">
          <a:xfrm>
            <a:off x="395288" y="4197350"/>
            <a:ext cx="8208962" cy="64135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Kartlar  yurt  dışında  kullanıma  karşı  korunmalı yurt  dışında  kullanımda  açma kapama gibi bir onaya tabi tutulmalı.</a:t>
            </a:r>
            <a:endParaRPr lang="tr-TR">
              <a:effectLst>
                <a:outerShdw blurRad="38100" dist="38100" dir="2700000" algn="tl">
                  <a:srgbClr val="C0C0C0"/>
                </a:outerShdw>
              </a:effectLst>
            </a:endParaRPr>
          </a:p>
        </p:txBody>
      </p:sp>
      <p:sp>
        <p:nvSpPr>
          <p:cNvPr id="17421" name="Text Box 13"/>
          <p:cNvSpPr txBox="1">
            <a:spLocks noChangeArrowheads="1"/>
          </p:cNvSpPr>
          <p:nvPr/>
        </p:nvSpPr>
        <p:spPr bwMode="auto">
          <a:xfrm>
            <a:off x="395288" y="4797425"/>
            <a:ext cx="8208962" cy="641350"/>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Online alışverişlerde hesaptan kesim yapılmadan önce kart sahibinin onayı banka tarafından bir şekilde alınmalıdır. ( Cep mesaj olabilir.)</a:t>
            </a:r>
            <a:endParaRPr lang="tr-TR">
              <a:effectLst>
                <a:outerShdw blurRad="38100" dist="38100" dir="2700000" algn="tl">
                  <a:srgbClr val="C0C0C0"/>
                </a:outerShdw>
              </a:effectLst>
            </a:endParaRPr>
          </a:p>
        </p:txBody>
      </p:sp>
      <p:sp>
        <p:nvSpPr>
          <p:cNvPr id="17422" name="Text Box 14"/>
          <p:cNvSpPr txBox="1">
            <a:spLocks noChangeArrowheads="1"/>
          </p:cNvSpPr>
          <p:nvPr/>
        </p:nvSpPr>
        <p:spPr bwMode="auto">
          <a:xfrm>
            <a:off x="395288" y="5421313"/>
            <a:ext cx="8208962" cy="915987"/>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tr-TR" sz="1800">
                <a:effectLst>
                  <a:outerShdw blurRad="38100" dist="38100" dir="2700000" algn="tl">
                    <a:srgbClr val="C0C0C0"/>
                  </a:outerShdw>
                </a:effectLst>
              </a:rPr>
              <a:t>Kartların çok kısa zamanlarda farklı lokasyonlarda kullanılması engellenmeli Van ile İstanbul arasında en az 1 saat kartın kullanma hakkı gibi bir sınırlama ve kontrol mümkünse yapılmalıdır. </a:t>
            </a:r>
            <a:endParaRPr lang="tr-TR">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Picture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3081" name="Text Box 9"/>
          <p:cNvSpPr txBox="1">
            <a:spLocks noChangeArrowheads="1"/>
          </p:cNvSpPr>
          <p:nvPr/>
        </p:nvSpPr>
        <p:spPr bwMode="auto">
          <a:xfrm>
            <a:off x="1835150" y="230188"/>
            <a:ext cx="5349875" cy="822325"/>
          </a:xfrm>
          <a:prstGeom prst="rect">
            <a:avLst/>
          </a:prstGeom>
          <a:noFill/>
          <a:ln w="9525">
            <a:noFill/>
            <a:miter lim="800000"/>
            <a:headEnd/>
            <a:tailEnd/>
          </a:ln>
          <a:effectLst/>
        </p:spPr>
        <p:txBody>
          <a:bodyPr>
            <a:spAutoFit/>
          </a:bodyPr>
          <a:lstStyle/>
          <a:p>
            <a:pPr>
              <a:defRPr/>
            </a:pPr>
            <a:r>
              <a:rPr lang="tr-TR" sz="2400" i="0">
                <a:effectLst>
                  <a:outerShdw blurRad="38100" dist="38100" dir="2700000" algn="tl">
                    <a:srgbClr val="C0C0C0"/>
                  </a:outerShdw>
                </a:effectLst>
              </a:rPr>
              <a:t>Bilişim Yoluyla</a:t>
            </a:r>
          </a:p>
          <a:p>
            <a:pPr>
              <a:defRPr/>
            </a:pPr>
            <a:r>
              <a:rPr lang="tr-TR" sz="2400" i="0">
                <a:effectLst>
                  <a:outerShdw blurRad="38100" dist="38100" dir="2700000" algn="tl">
                    <a:srgbClr val="C0C0C0"/>
                  </a:outerShdw>
                </a:effectLst>
              </a:rPr>
              <a:t> Kartlı Ödeme Sistemleri Suçları</a:t>
            </a:r>
          </a:p>
        </p:txBody>
      </p:sp>
      <p:sp>
        <p:nvSpPr>
          <p:cNvPr id="3084" name="Text Box 12"/>
          <p:cNvSpPr txBox="1">
            <a:spLocks noChangeArrowheads="1"/>
          </p:cNvSpPr>
          <p:nvPr/>
        </p:nvSpPr>
        <p:spPr bwMode="auto">
          <a:xfrm>
            <a:off x="2671763" y="1738313"/>
            <a:ext cx="1638300" cy="366712"/>
          </a:xfrm>
          <a:prstGeom prst="rect">
            <a:avLst/>
          </a:prstGeom>
          <a:noFill/>
          <a:ln w="9525" algn="ctr">
            <a:noFill/>
            <a:miter lim="800000"/>
            <a:headEnd/>
            <a:tailEnd/>
          </a:ln>
          <a:effectLst/>
        </p:spPr>
        <p:txBody>
          <a:bodyPr wrap="none">
            <a:spAutoFit/>
          </a:bodyPr>
          <a:lstStyle/>
          <a:p>
            <a:pPr>
              <a:defRPr/>
            </a:pPr>
            <a:r>
              <a:rPr lang="tr-TR" sz="1800" i="0" dirty="0">
                <a:solidFill>
                  <a:srgbClr val="FFFF00"/>
                </a:solidFill>
                <a:effectLst>
                  <a:outerShdw blurRad="38100" dist="38100" dir="2700000" algn="tl">
                    <a:srgbClr val="C0C0C0"/>
                  </a:outerShdw>
                </a:effectLst>
              </a:rPr>
              <a:t>SUÇ TİPLERİ</a:t>
            </a:r>
          </a:p>
        </p:txBody>
      </p:sp>
      <p:sp>
        <p:nvSpPr>
          <p:cNvPr id="3085" name="Text Box 13"/>
          <p:cNvSpPr txBox="1">
            <a:spLocks noChangeArrowheads="1"/>
          </p:cNvSpPr>
          <p:nvPr/>
        </p:nvSpPr>
        <p:spPr bwMode="auto">
          <a:xfrm>
            <a:off x="2773363" y="3760788"/>
            <a:ext cx="2447925" cy="336550"/>
          </a:xfrm>
          <a:prstGeom prst="rect">
            <a:avLst/>
          </a:prstGeom>
          <a:noFill/>
          <a:ln w="9525" algn="ctr">
            <a:noFill/>
            <a:miter lim="800000"/>
            <a:headEnd/>
            <a:tailEnd/>
          </a:ln>
          <a:effectLst/>
        </p:spPr>
        <p:txBody>
          <a:bodyPr>
            <a:spAutoFit/>
          </a:bodyPr>
          <a:lstStyle/>
          <a:p>
            <a:pPr>
              <a:defRPr/>
            </a:pPr>
            <a:r>
              <a:rPr lang="tr-TR" sz="1600" i="0">
                <a:solidFill>
                  <a:srgbClr val="FF3300"/>
                </a:solidFill>
                <a:effectLst>
                  <a:outerShdw blurRad="38100" dist="38100" dir="2700000" algn="tl">
                    <a:srgbClr val="C0C0C0"/>
                  </a:outerShdw>
                </a:effectLst>
              </a:rPr>
              <a:t>Online alış veriş.</a:t>
            </a:r>
          </a:p>
        </p:txBody>
      </p:sp>
      <p:sp>
        <p:nvSpPr>
          <p:cNvPr id="3086" name="Text Box 14"/>
          <p:cNvSpPr txBox="1">
            <a:spLocks noChangeArrowheads="1"/>
          </p:cNvSpPr>
          <p:nvPr/>
        </p:nvSpPr>
        <p:spPr bwMode="auto">
          <a:xfrm>
            <a:off x="3205163" y="2170113"/>
            <a:ext cx="3003550" cy="366712"/>
          </a:xfrm>
          <a:prstGeom prst="rect">
            <a:avLst/>
          </a:prstGeom>
          <a:noFill/>
          <a:ln w="9525" algn="ctr">
            <a:noFill/>
            <a:miter lim="800000"/>
            <a:headEnd/>
            <a:tailEnd/>
          </a:ln>
          <a:effectLst/>
        </p:spPr>
        <p:txBody>
          <a:bodyPr wrap="none">
            <a:spAutoFit/>
          </a:bodyPr>
          <a:lstStyle/>
          <a:p>
            <a:pPr>
              <a:defRPr/>
            </a:pPr>
            <a:r>
              <a:rPr lang="tr-TR" sz="1600" i="0">
                <a:solidFill>
                  <a:srgbClr val="FF3300"/>
                </a:solidFill>
                <a:effectLst>
                  <a:outerShdw blurRad="38100" dist="38100" dir="2700000" algn="tl">
                    <a:srgbClr val="C0C0C0"/>
                  </a:outerShdw>
                </a:effectLst>
              </a:rPr>
              <a:t>Kart Bilgilerinin Kopyalanması</a:t>
            </a:r>
            <a:r>
              <a:rPr lang="tr-TR" sz="1800" i="0">
                <a:solidFill>
                  <a:srgbClr val="FF3300"/>
                </a:solidFill>
                <a:effectLst>
                  <a:outerShdw blurRad="38100" dist="38100" dir="2700000" algn="tl">
                    <a:srgbClr val="C0C0C0"/>
                  </a:outerShdw>
                </a:effectLst>
              </a:rPr>
              <a:t>.</a:t>
            </a:r>
          </a:p>
        </p:txBody>
      </p:sp>
      <p:sp>
        <p:nvSpPr>
          <p:cNvPr id="3092" name="AutoShape 20"/>
          <p:cNvSpPr>
            <a:spLocks noChangeArrowheads="1"/>
          </p:cNvSpPr>
          <p:nvPr/>
        </p:nvSpPr>
        <p:spPr bwMode="auto">
          <a:xfrm>
            <a:off x="2714625" y="1714500"/>
            <a:ext cx="1728788" cy="360363"/>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098" name="AutoShape 26"/>
          <p:cNvSpPr>
            <a:spLocks noChangeArrowheads="1"/>
          </p:cNvSpPr>
          <p:nvPr/>
        </p:nvSpPr>
        <p:spPr bwMode="auto">
          <a:xfrm>
            <a:off x="3205163" y="3810000"/>
            <a:ext cx="1728787" cy="288925"/>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099" name="AutoShape 27"/>
          <p:cNvSpPr>
            <a:spLocks noChangeArrowheads="1"/>
          </p:cNvSpPr>
          <p:nvPr/>
        </p:nvSpPr>
        <p:spPr bwMode="auto">
          <a:xfrm>
            <a:off x="3214688" y="2214563"/>
            <a:ext cx="2952750" cy="288925"/>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03" name="Line 31"/>
          <p:cNvSpPr>
            <a:spLocks noChangeShapeType="1"/>
          </p:cNvSpPr>
          <p:nvPr/>
        </p:nvSpPr>
        <p:spPr bwMode="auto">
          <a:xfrm>
            <a:off x="2844800" y="3976688"/>
            <a:ext cx="288925"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04" name="Line 32"/>
          <p:cNvSpPr>
            <a:spLocks noChangeShapeType="1"/>
          </p:cNvSpPr>
          <p:nvPr/>
        </p:nvSpPr>
        <p:spPr bwMode="auto">
          <a:xfrm>
            <a:off x="2844800" y="2392363"/>
            <a:ext cx="287338"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05" name="Text Box 33"/>
          <p:cNvSpPr txBox="1">
            <a:spLocks noChangeArrowheads="1"/>
          </p:cNvSpPr>
          <p:nvPr/>
        </p:nvSpPr>
        <p:spPr bwMode="auto">
          <a:xfrm>
            <a:off x="4757738" y="2624138"/>
            <a:ext cx="2100262" cy="304800"/>
          </a:xfrm>
          <a:prstGeom prst="rect">
            <a:avLst/>
          </a:prstGeom>
          <a:noFill/>
          <a:ln w="9525" algn="ctr">
            <a:noFill/>
            <a:miter lim="800000"/>
            <a:headEnd/>
            <a:tailEnd/>
          </a:ln>
          <a:effectLst/>
        </p:spPr>
        <p:txBody>
          <a:bodyPr wrap="none">
            <a:spAutoFit/>
          </a:bodyPr>
          <a:lstStyle/>
          <a:p>
            <a:pPr>
              <a:defRPr/>
            </a:pPr>
            <a:r>
              <a:rPr lang="tr-TR" sz="1400" dirty="0">
                <a:solidFill>
                  <a:schemeClr val="bg1"/>
                </a:solidFill>
                <a:effectLst>
                  <a:outerShdw blurRad="38100" dist="38100" dir="2700000" algn="tl">
                    <a:srgbClr val="C0C0C0"/>
                  </a:outerShdw>
                </a:effectLst>
              </a:rPr>
              <a:t>Kopya Kartlar ile alışveriş</a:t>
            </a:r>
          </a:p>
        </p:txBody>
      </p:sp>
      <p:sp>
        <p:nvSpPr>
          <p:cNvPr id="3106" name="Text Box 34"/>
          <p:cNvSpPr txBox="1">
            <a:spLocks noChangeArrowheads="1"/>
          </p:cNvSpPr>
          <p:nvPr/>
        </p:nvSpPr>
        <p:spPr bwMode="auto">
          <a:xfrm>
            <a:off x="4789488" y="2986088"/>
            <a:ext cx="1479550" cy="304800"/>
          </a:xfrm>
          <a:prstGeom prst="rect">
            <a:avLst/>
          </a:prstGeom>
          <a:noFill/>
          <a:ln w="9525" algn="ctr">
            <a:noFill/>
            <a:miter lim="800000"/>
            <a:headEnd/>
            <a:tailEnd/>
          </a:ln>
          <a:effectLst/>
        </p:spPr>
        <p:txBody>
          <a:bodyPr wrap="none">
            <a:spAutoFit/>
          </a:bodyPr>
          <a:lstStyle/>
          <a:p>
            <a:pPr>
              <a:defRPr/>
            </a:pPr>
            <a:r>
              <a:rPr lang="tr-TR" sz="1400">
                <a:solidFill>
                  <a:schemeClr val="bg1"/>
                </a:solidFill>
                <a:effectLst>
                  <a:outerShdw blurRad="38100" dist="38100" dir="2700000" algn="tl">
                    <a:srgbClr val="C0C0C0"/>
                  </a:outerShdw>
                </a:effectLst>
              </a:rPr>
              <a:t>Nakit para çekme</a:t>
            </a:r>
          </a:p>
        </p:txBody>
      </p:sp>
      <p:sp>
        <p:nvSpPr>
          <p:cNvPr id="3107" name="Text Box 35"/>
          <p:cNvSpPr txBox="1">
            <a:spLocks noChangeArrowheads="1"/>
          </p:cNvSpPr>
          <p:nvPr/>
        </p:nvSpPr>
        <p:spPr bwMode="auto">
          <a:xfrm>
            <a:off x="4811713" y="3328988"/>
            <a:ext cx="1489075" cy="304800"/>
          </a:xfrm>
          <a:prstGeom prst="rect">
            <a:avLst/>
          </a:prstGeom>
          <a:noFill/>
          <a:ln w="9525" algn="ctr">
            <a:noFill/>
            <a:miter lim="800000"/>
            <a:headEnd/>
            <a:tailEnd/>
          </a:ln>
          <a:effectLst/>
        </p:spPr>
        <p:txBody>
          <a:bodyPr wrap="none">
            <a:spAutoFit/>
          </a:bodyPr>
          <a:lstStyle/>
          <a:p>
            <a:pPr>
              <a:defRPr/>
            </a:pPr>
            <a:r>
              <a:rPr lang="tr-TR" sz="1400">
                <a:solidFill>
                  <a:schemeClr val="bg1"/>
                </a:solidFill>
                <a:effectLst>
                  <a:outerShdw blurRad="38100" dist="38100" dir="2700000" algn="tl">
                    <a:srgbClr val="C0C0C0"/>
                  </a:outerShdw>
                </a:effectLst>
              </a:rPr>
              <a:t>Havale yada EFT</a:t>
            </a:r>
          </a:p>
        </p:txBody>
      </p:sp>
      <p:sp>
        <p:nvSpPr>
          <p:cNvPr id="3109" name="AutoShape 37"/>
          <p:cNvSpPr>
            <a:spLocks noChangeArrowheads="1"/>
          </p:cNvSpPr>
          <p:nvPr/>
        </p:nvSpPr>
        <p:spPr bwMode="auto">
          <a:xfrm>
            <a:off x="4770438" y="2641600"/>
            <a:ext cx="2087562" cy="287338"/>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12" name="AutoShape 40"/>
          <p:cNvSpPr>
            <a:spLocks noChangeArrowheads="1"/>
          </p:cNvSpPr>
          <p:nvPr/>
        </p:nvSpPr>
        <p:spPr bwMode="auto">
          <a:xfrm>
            <a:off x="4789488" y="2986088"/>
            <a:ext cx="2087562" cy="287337"/>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13" name="AutoShape 41"/>
          <p:cNvSpPr>
            <a:spLocks noChangeArrowheads="1"/>
          </p:cNvSpPr>
          <p:nvPr/>
        </p:nvSpPr>
        <p:spPr bwMode="auto">
          <a:xfrm>
            <a:off x="4789488" y="3344863"/>
            <a:ext cx="2087562" cy="287337"/>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14" name="Line 42"/>
          <p:cNvSpPr>
            <a:spLocks noChangeShapeType="1"/>
          </p:cNvSpPr>
          <p:nvPr/>
        </p:nvSpPr>
        <p:spPr bwMode="auto">
          <a:xfrm>
            <a:off x="4429125" y="2536825"/>
            <a:ext cx="0" cy="215900"/>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16" name="Line 44"/>
          <p:cNvSpPr>
            <a:spLocks noChangeShapeType="1"/>
          </p:cNvSpPr>
          <p:nvPr/>
        </p:nvSpPr>
        <p:spPr bwMode="auto">
          <a:xfrm>
            <a:off x="4429125" y="2752725"/>
            <a:ext cx="287338"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17" name="Line 45"/>
          <p:cNvSpPr>
            <a:spLocks noChangeShapeType="1"/>
          </p:cNvSpPr>
          <p:nvPr/>
        </p:nvSpPr>
        <p:spPr bwMode="auto">
          <a:xfrm>
            <a:off x="4429125" y="2752725"/>
            <a:ext cx="0" cy="360363"/>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18" name="Line 46"/>
          <p:cNvSpPr>
            <a:spLocks noChangeShapeType="1"/>
          </p:cNvSpPr>
          <p:nvPr/>
        </p:nvSpPr>
        <p:spPr bwMode="auto">
          <a:xfrm>
            <a:off x="4429125" y="3113088"/>
            <a:ext cx="287338"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19" name="Line 47"/>
          <p:cNvSpPr>
            <a:spLocks noChangeShapeType="1"/>
          </p:cNvSpPr>
          <p:nvPr/>
        </p:nvSpPr>
        <p:spPr bwMode="auto">
          <a:xfrm>
            <a:off x="4429125" y="3113088"/>
            <a:ext cx="0" cy="358775"/>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0" name="Line 48"/>
          <p:cNvSpPr>
            <a:spLocks noChangeShapeType="1"/>
          </p:cNvSpPr>
          <p:nvPr/>
        </p:nvSpPr>
        <p:spPr bwMode="auto">
          <a:xfrm>
            <a:off x="4429125" y="3471863"/>
            <a:ext cx="287338"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1" name="Line 49"/>
          <p:cNvSpPr>
            <a:spLocks noChangeShapeType="1"/>
          </p:cNvSpPr>
          <p:nvPr/>
        </p:nvSpPr>
        <p:spPr bwMode="auto">
          <a:xfrm>
            <a:off x="2844800" y="2105025"/>
            <a:ext cx="0" cy="287338"/>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2" name="Line 50"/>
          <p:cNvSpPr>
            <a:spLocks noChangeShapeType="1"/>
          </p:cNvSpPr>
          <p:nvPr/>
        </p:nvSpPr>
        <p:spPr bwMode="auto">
          <a:xfrm>
            <a:off x="2844800" y="2392363"/>
            <a:ext cx="0" cy="1584325"/>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3" name="Text Box 51"/>
          <p:cNvSpPr txBox="1">
            <a:spLocks noChangeArrowheads="1"/>
          </p:cNvSpPr>
          <p:nvPr/>
        </p:nvSpPr>
        <p:spPr bwMode="auto">
          <a:xfrm>
            <a:off x="4208463" y="4192588"/>
            <a:ext cx="974725" cy="304800"/>
          </a:xfrm>
          <a:prstGeom prst="rect">
            <a:avLst/>
          </a:prstGeom>
          <a:noFill/>
          <a:ln w="9525" algn="ctr">
            <a:noFill/>
            <a:miter lim="800000"/>
            <a:headEnd/>
            <a:tailEnd/>
          </a:ln>
          <a:effectLst/>
        </p:spPr>
        <p:txBody>
          <a:bodyPr wrap="none">
            <a:spAutoFit/>
          </a:bodyPr>
          <a:lstStyle/>
          <a:p>
            <a:pPr algn="l">
              <a:defRPr/>
            </a:pPr>
            <a:r>
              <a:rPr lang="tr-TR" sz="1400">
                <a:solidFill>
                  <a:schemeClr val="bg1"/>
                </a:solidFill>
                <a:effectLst>
                  <a:outerShdw blurRad="38100" dist="38100" dir="2700000" algn="tl">
                    <a:srgbClr val="C0C0C0"/>
                  </a:outerShdw>
                </a:effectLst>
              </a:rPr>
              <a:t>Mal Alımı.</a:t>
            </a:r>
          </a:p>
        </p:txBody>
      </p:sp>
      <p:sp>
        <p:nvSpPr>
          <p:cNvPr id="3124" name="Text Box 52"/>
          <p:cNvSpPr txBox="1">
            <a:spLocks noChangeArrowheads="1"/>
          </p:cNvSpPr>
          <p:nvPr/>
        </p:nvSpPr>
        <p:spPr bwMode="auto">
          <a:xfrm>
            <a:off x="4208463" y="4552950"/>
            <a:ext cx="1157287" cy="304800"/>
          </a:xfrm>
          <a:prstGeom prst="rect">
            <a:avLst/>
          </a:prstGeom>
          <a:noFill/>
          <a:ln w="9525" algn="ctr">
            <a:noFill/>
            <a:miter lim="800000"/>
            <a:headEnd/>
            <a:tailEnd/>
          </a:ln>
          <a:effectLst/>
        </p:spPr>
        <p:txBody>
          <a:bodyPr wrap="none">
            <a:spAutoFit/>
          </a:bodyPr>
          <a:lstStyle/>
          <a:p>
            <a:pPr algn="l">
              <a:defRPr/>
            </a:pPr>
            <a:r>
              <a:rPr lang="tr-TR" sz="1400">
                <a:solidFill>
                  <a:schemeClr val="bg1"/>
                </a:solidFill>
                <a:effectLst>
                  <a:outerShdw blurRad="38100" dist="38100" dir="2700000" algn="tl">
                    <a:srgbClr val="C0C0C0"/>
                  </a:outerShdw>
                </a:effectLst>
              </a:rPr>
              <a:t>Hizmet Alımı</a:t>
            </a:r>
          </a:p>
        </p:txBody>
      </p:sp>
      <p:sp>
        <p:nvSpPr>
          <p:cNvPr id="3125" name="AutoShape 53"/>
          <p:cNvSpPr>
            <a:spLocks noChangeArrowheads="1"/>
          </p:cNvSpPr>
          <p:nvPr/>
        </p:nvSpPr>
        <p:spPr bwMode="auto">
          <a:xfrm>
            <a:off x="4208463" y="4192588"/>
            <a:ext cx="1152525" cy="287337"/>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26" name="AutoShape 54"/>
          <p:cNvSpPr>
            <a:spLocks noChangeArrowheads="1"/>
          </p:cNvSpPr>
          <p:nvPr/>
        </p:nvSpPr>
        <p:spPr bwMode="auto">
          <a:xfrm>
            <a:off x="4208463" y="4551363"/>
            <a:ext cx="1152525" cy="287337"/>
          </a:xfrm>
          <a:prstGeom prst="roundRect">
            <a:avLst>
              <a:gd name="adj" fmla="val 16667"/>
            </a:avLst>
          </a:prstGeom>
          <a:noFill/>
          <a:ln w="9525" algn="ctr">
            <a:solidFill>
              <a:srgbClr val="66FFFF"/>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3127" name="Line 55"/>
          <p:cNvSpPr>
            <a:spLocks noChangeShapeType="1"/>
          </p:cNvSpPr>
          <p:nvPr/>
        </p:nvSpPr>
        <p:spPr bwMode="auto">
          <a:xfrm>
            <a:off x="3852863" y="4121150"/>
            <a:ext cx="0" cy="215900"/>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8" name="Line 56"/>
          <p:cNvSpPr>
            <a:spLocks noChangeShapeType="1"/>
          </p:cNvSpPr>
          <p:nvPr/>
        </p:nvSpPr>
        <p:spPr bwMode="auto">
          <a:xfrm>
            <a:off x="3852863" y="4337050"/>
            <a:ext cx="287337"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29" name="Line 57"/>
          <p:cNvSpPr>
            <a:spLocks noChangeShapeType="1"/>
          </p:cNvSpPr>
          <p:nvPr/>
        </p:nvSpPr>
        <p:spPr bwMode="auto">
          <a:xfrm>
            <a:off x="3852863" y="4337050"/>
            <a:ext cx="0" cy="360363"/>
          </a:xfrm>
          <a:prstGeom prst="line">
            <a:avLst/>
          </a:prstGeom>
          <a:noFill/>
          <a:ln w="9525">
            <a:solidFill>
              <a:srgbClr val="66FFFF"/>
            </a:solidFill>
            <a:round/>
            <a:headEnd/>
            <a:tailEnd/>
          </a:ln>
          <a:effectLst/>
        </p:spPr>
        <p:txBody>
          <a:bodyPr>
            <a:spAutoFit/>
          </a:bodyPr>
          <a:lstStyle/>
          <a:p>
            <a:pPr>
              <a:defRPr/>
            </a:pPr>
            <a:endParaRPr lang="tr-TR">
              <a:effectLst>
                <a:outerShdw blurRad="38100" dist="38100" dir="2700000" algn="tl">
                  <a:srgbClr val="000000">
                    <a:alpha val="43137"/>
                  </a:srgbClr>
                </a:outerShdw>
              </a:effectLst>
            </a:endParaRPr>
          </a:p>
        </p:txBody>
      </p:sp>
      <p:sp>
        <p:nvSpPr>
          <p:cNvPr id="3130" name="Line 58"/>
          <p:cNvSpPr>
            <a:spLocks noChangeShapeType="1"/>
          </p:cNvSpPr>
          <p:nvPr/>
        </p:nvSpPr>
        <p:spPr bwMode="auto">
          <a:xfrm>
            <a:off x="3852863" y="4697413"/>
            <a:ext cx="287337" cy="0"/>
          </a:xfrm>
          <a:prstGeom prst="line">
            <a:avLst/>
          </a:prstGeom>
          <a:noFill/>
          <a:ln w="9525">
            <a:solidFill>
              <a:srgbClr val="66FFFF"/>
            </a:solidFill>
            <a:round/>
            <a:headEnd/>
            <a:tailEnd type="triangle" w="med" len="med"/>
          </a:ln>
          <a:effectLst/>
        </p:spPr>
        <p:txBody>
          <a:bodyPr>
            <a:spAutoFit/>
          </a:bodyP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box(in)">
                                      <p:cBhvr>
                                        <p:cTn id="7" dur="500"/>
                                        <p:tgtEl>
                                          <p:spTgt spid="30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92"/>
                                        </p:tgtEl>
                                        <p:attrNameLst>
                                          <p:attrName>style.visibility</p:attrName>
                                        </p:attrNameLst>
                                      </p:cBhvr>
                                      <p:to>
                                        <p:strVal val="visible"/>
                                      </p:to>
                                    </p:set>
                                    <p:animEffect transition="in" filter="box(in)">
                                      <p:cBhvr>
                                        <p:cTn id="10" dur="500"/>
                                        <p:tgtEl>
                                          <p:spTgt spid="30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121"/>
                                        </p:tgtEl>
                                        <p:attrNameLst>
                                          <p:attrName>style.visibility</p:attrName>
                                        </p:attrNameLst>
                                      </p:cBhvr>
                                      <p:to>
                                        <p:strVal val="visible"/>
                                      </p:to>
                                    </p:set>
                                    <p:animEffect transition="in" filter="checkerboard(across)">
                                      <p:cBhvr>
                                        <p:cTn id="15" dur="500"/>
                                        <p:tgtEl>
                                          <p:spTgt spid="3121"/>
                                        </p:tgtEl>
                                      </p:cBhvr>
                                    </p:animEffect>
                                  </p:childTnLst>
                                </p:cTn>
                              </p:par>
                              <p:par>
                                <p:cTn id="16" presetID="5" presetClass="entr" presetSubtype="10" fill="hold" nodeType="withEffect">
                                  <p:stCondLst>
                                    <p:cond delay="0"/>
                                  </p:stCondLst>
                                  <p:childTnLst>
                                    <p:set>
                                      <p:cBhvr>
                                        <p:cTn id="17" dur="1" fill="hold">
                                          <p:stCondLst>
                                            <p:cond delay="0"/>
                                          </p:stCondLst>
                                        </p:cTn>
                                        <p:tgtEl>
                                          <p:spTgt spid="3104"/>
                                        </p:tgtEl>
                                        <p:attrNameLst>
                                          <p:attrName>style.visibility</p:attrName>
                                        </p:attrNameLst>
                                      </p:cBhvr>
                                      <p:to>
                                        <p:strVal val="visible"/>
                                      </p:to>
                                    </p:set>
                                    <p:animEffect transition="in" filter="checkerboard(across)">
                                      <p:cBhvr>
                                        <p:cTn id="18" dur="500"/>
                                        <p:tgtEl>
                                          <p:spTgt spid="310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086"/>
                                        </p:tgtEl>
                                        <p:attrNameLst>
                                          <p:attrName>style.visibility</p:attrName>
                                        </p:attrNameLst>
                                      </p:cBhvr>
                                      <p:to>
                                        <p:strVal val="visible"/>
                                      </p:to>
                                    </p:set>
                                    <p:animEffect transition="in" filter="checkerboard(across)">
                                      <p:cBhvr>
                                        <p:cTn id="21" dur="500"/>
                                        <p:tgtEl>
                                          <p:spTgt spid="308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099"/>
                                        </p:tgtEl>
                                        <p:attrNameLst>
                                          <p:attrName>style.visibility</p:attrName>
                                        </p:attrNameLst>
                                      </p:cBhvr>
                                      <p:to>
                                        <p:strVal val="visible"/>
                                      </p:to>
                                    </p:set>
                                    <p:animEffect transition="in" filter="checkerboard(across)">
                                      <p:cBhvr>
                                        <p:cTn id="24" dur="500"/>
                                        <p:tgtEl>
                                          <p:spTgt spid="30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114"/>
                                        </p:tgtEl>
                                        <p:attrNameLst>
                                          <p:attrName>style.visibility</p:attrName>
                                        </p:attrNameLst>
                                      </p:cBhvr>
                                      <p:to>
                                        <p:strVal val="visible"/>
                                      </p:to>
                                    </p:set>
                                    <p:animEffect transition="in" filter="blinds(horizontal)">
                                      <p:cBhvr>
                                        <p:cTn id="29" dur="500"/>
                                        <p:tgtEl>
                                          <p:spTgt spid="3114"/>
                                        </p:tgtEl>
                                      </p:cBhvr>
                                    </p:animEffect>
                                  </p:childTnLst>
                                </p:cTn>
                              </p:par>
                              <p:par>
                                <p:cTn id="30" presetID="3" presetClass="entr" presetSubtype="10" fill="hold" nodeType="withEffect">
                                  <p:stCondLst>
                                    <p:cond delay="0"/>
                                  </p:stCondLst>
                                  <p:childTnLst>
                                    <p:set>
                                      <p:cBhvr>
                                        <p:cTn id="31" dur="1" fill="hold">
                                          <p:stCondLst>
                                            <p:cond delay="0"/>
                                          </p:stCondLst>
                                        </p:cTn>
                                        <p:tgtEl>
                                          <p:spTgt spid="3116"/>
                                        </p:tgtEl>
                                        <p:attrNameLst>
                                          <p:attrName>style.visibility</p:attrName>
                                        </p:attrNameLst>
                                      </p:cBhvr>
                                      <p:to>
                                        <p:strVal val="visible"/>
                                      </p:to>
                                    </p:set>
                                    <p:animEffect transition="in" filter="blinds(horizontal)">
                                      <p:cBhvr>
                                        <p:cTn id="32" dur="500"/>
                                        <p:tgtEl>
                                          <p:spTgt spid="31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105"/>
                                        </p:tgtEl>
                                        <p:attrNameLst>
                                          <p:attrName>style.visibility</p:attrName>
                                        </p:attrNameLst>
                                      </p:cBhvr>
                                      <p:to>
                                        <p:strVal val="visible"/>
                                      </p:to>
                                    </p:set>
                                    <p:animEffect transition="in" filter="blinds(horizontal)">
                                      <p:cBhvr>
                                        <p:cTn id="35" dur="500"/>
                                        <p:tgtEl>
                                          <p:spTgt spid="310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109"/>
                                        </p:tgtEl>
                                        <p:attrNameLst>
                                          <p:attrName>style.visibility</p:attrName>
                                        </p:attrNameLst>
                                      </p:cBhvr>
                                      <p:to>
                                        <p:strVal val="visible"/>
                                      </p:to>
                                    </p:set>
                                    <p:animEffect transition="in" filter="blinds(horizontal)">
                                      <p:cBhvr>
                                        <p:cTn id="38" dur="500"/>
                                        <p:tgtEl>
                                          <p:spTgt spid="310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117"/>
                                        </p:tgtEl>
                                        <p:attrNameLst>
                                          <p:attrName>style.visibility</p:attrName>
                                        </p:attrNameLst>
                                      </p:cBhvr>
                                      <p:to>
                                        <p:strVal val="visible"/>
                                      </p:to>
                                    </p:set>
                                    <p:animEffect transition="in" filter="blinds(horizontal)">
                                      <p:cBhvr>
                                        <p:cTn id="43" dur="500"/>
                                        <p:tgtEl>
                                          <p:spTgt spid="3117"/>
                                        </p:tgtEl>
                                      </p:cBhvr>
                                    </p:animEffect>
                                  </p:childTnLst>
                                </p:cTn>
                              </p:par>
                              <p:par>
                                <p:cTn id="44" presetID="3" presetClass="entr" presetSubtype="10" fill="hold" nodeType="withEffect">
                                  <p:stCondLst>
                                    <p:cond delay="0"/>
                                  </p:stCondLst>
                                  <p:childTnLst>
                                    <p:set>
                                      <p:cBhvr>
                                        <p:cTn id="45" dur="1" fill="hold">
                                          <p:stCondLst>
                                            <p:cond delay="0"/>
                                          </p:stCondLst>
                                        </p:cTn>
                                        <p:tgtEl>
                                          <p:spTgt spid="3118"/>
                                        </p:tgtEl>
                                        <p:attrNameLst>
                                          <p:attrName>style.visibility</p:attrName>
                                        </p:attrNameLst>
                                      </p:cBhvr>
                                      <p:to>
                                        <p:strVal val="visible"/>
                                      </p:to>
                                    </p:set>
                                    <p:animEffect transition="in" filter="blinds(horizontal)">
                                      <p:cBhvr>
                                        <p:cTn id="46" dur="500"/>
                                        <p:tgtEl>
                                          <p:spTgt spid="31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106"/>
                                        </p:tgtEl>
                                        <p:attrNameLst>
                                          <p:attrName>style.visibility</p:attrName>
                                        </p:attrNameLst>
                                      </p:cBhvr>
                                      <p:to>
                                        <p:strVal val="visible"/>
                                      </p:to>
                                    </p:set>
                                    <p:animEffect transition="in" filter="blinds(horizontal)">
                                      <p:cBhvr>
                                        <p:cTn id="49" dur="500"/>
                                        <p:tgtEl>
                                          <p:spTgt spid="310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112"/>
                                        </p:tgtEl>
                                        <p:attrNameLst>
                                          <p:attrName>style.visibility</p:attrName>
                                        </p:attrNameLst>
                                      </p:cBhvr>
                                      <p:to>
                                        <p:strVal val="visible"/>
                                      </p:to>
                                    </p:set>
                                    <p:animEffect transition="in" filter="blinds(horizontal)">
                                      <p:cBhvr>
                                        <p:cTn id="52" dur="500"/>
                                        <p:tgtEl>
                                          <p:spTgt spid="31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119"/>
                                        </p:tgtEl>
                                        <p:attrNameLst>
                                          <p:attrName>style.visibility</p:attrName>
                                        </p:attrNameLst>
                                      </p:cBhvr>
                                      <p:to>
                                        <p:strVal val="visible"/>
                                      </p:to>
                                    </p:set>
                                    <p:animEffect transition="in" filter="blinds(horizontal)">
                                      <p:cBhvr>
                                        <p:cTn id="57" dur="500"/>
                                        <p:tgtEl>
                                          <p:spTgt spid="3119"/>
                                        </p:tgtEl>
                                      </p:cBhvr>
                                    </p:animEffect>
                                  </p:childTnLst>
                                </p:cTn>
                              </p:par>
                              <p:par>
                                <p:cTn id="58" presetID="3" presetClass="entr" presetSubtype="10" fill="hold" nodeType="withEffect">
                                  <p:stCondLst>
                                    <p:cond delay="0"/>
                                  </p:stCondLst>
                                  <p:childTnLst>
                                    <p:set>
                                      <p:cBhvr>
                                        <p:cTn id="59" dur="1" fill="hold">
                                          <p:stCondLst>
                                            <p:cond delay="0"/>
                                          </p:stCondLst>
                                        </p:cTn>
                                        <p:tgtEl>
                                          <p:spTgt spid="3120"/>
                                        </p:tgtEl>
                                        <p:attrNameLst>
                                          <p:attrName>style.visibility</p:attrName>
                                        </p:attrNameLst>
                                      </p:cBhvr>
                                      <p:to>
                                        <p:strVal val="visible"/>
                                      </p:to>
                                    </p:set>
                                    <p:animEffect transition="in" filter="blinds(horizontal)">
                                      <p:cBhvr>
                                        <p:cTn id="60" dur="500"/>
                                        <p:tgtEl>
                                          <p:spTgt spid="31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113"/>
                                        </p:tgtEl>
                                        <p:attrNameLst>
                                          <p:attrName>style.visibility</p:attrName>
                                        </p:attrNameLst>
                                      </p:cBhvr>
                                      <p:to>
                                        <p:strVal val="visible"/>
                                      </p:to>
                                    </p:set>
                                    <p:animEffect transition="in" filter="blinds(horizontal)">
                                      <p:cBhvr>
                                        <p:cTn id="63" dur="500"/>
                                        <p:tgtEl>
                                          <p:spTgt spid="311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107"/>
                                        </p:tgtEl>
                                        <p:attrNameLst>
                                          <p:attrName>style.visibility</p:attrName>
                                        </p:attrNameLst>
                                      </p:cBhvr>
                                      <p:to>
                                        <p:strVal val="visible"/>
                                      </p:to>
                                    </p:set>
                                    <p:animEffect transition="in" filter="blinds(horizontal)">
                                      <p:cBhvr>
                                        <p:cTn id="66" dur="500"/>
                                        <p:tgtEl>
                                          <p:spTgt spid="310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3122"/>
                                        </p:tgtEl>
                                        <p:attrNameLst>
                                          <p:attrName>style.visibility</p:attrName>
                                        </p:attrNameLst>
                                      </p:cBhvr>
                                      <p:to>
                                        <p:strVal val="visible"/>
                                      </p:to>
                                    </p:set>
                                    <p:animEffect transition="in" filter="box(in)">
                                      <p:cBhvr>
                                        <p:cTn id="71" dur="500"/>
                                        <p:tgtEl>
                                          <p:spTgt spid="3122"/>
                                        </p:tgtEl>
                                      </p:cBhvr>
                                    </p:animEffect>
                                  </p:childTnLst>
                                </p:cTn>
                              </p:par>
                              <p:par>
                                <p:cTn id="72" presetID="4" presetClass="entr" presetSubtype="16" fill="hold" nodeType="withEffect">
                                  <p:stCondLst>
                                    <p:cond delay="0"/>
                                  </p:stCondLst>
                                  <p:childTnLst>
                                    <p:set>
                                      <p:cBhvr>
                                        <p:cTn id="73" dur="1" fill="hold">
                                          <p:stCondLst>
                                            <p:cond delay="0"/>
                                          </p:stCondLst>
                                        </p:cTn>
                                        <p:tgtEl>
                                          <p:spTgt spid="3103"/>
                                        </p:tgtEl>
                                        <p:attrNameLst>
                                          <p:attrName>style.visibility</p:attrName>
                                        </p:attrNameLst>
                                      </p:cBhvr>
                                      <p:to>
                                        <p:strVal val="visible"/>
                                      </p:to>
                                    </p:set>
                                    <p:animEffect transition="in" filter="box(in)">
                                      <p:cBhvr>
                                        <p:cTn id="74" dur="500"/>
                                        <p:tgtEl>
                                          <p:spTgt spid="3103"/>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085"/>
                                        </p:tgtEl>
                                        <p:attrNameLst>
                                          <p:attrName>style.visibility</p:attrName>
                                        </p:attrNameLst>
                                      </p:cBhvr>
                                      <p:to>
                                        <p:strVal val="visible"/>
                                      </p:to>
                                    </p:set>
                                    <p:animEffect transition="in" filter="box(in)">
                                      <p:cBhvr>
                                        <p:cTn id="77" dur="500"/>
                                        <p:tgtEl>
                                          <p:spTgt spid="308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098"/>
                                        </p:tgtEl>
                                        <p:attrNameLst>
                                          <p:attrName>style.visibility</p:attrName>
                                        </p:attrNameLst>
                                      </p:cBhvr>
                                      <p:to>
                                        <p:strVal val="visible"/>
                                      </p:to>
                                    </p:set>
                                    <p:animEffect transition="in" filter="box(in)">
                                      <p:cBhvr>
                                        <p:cTn id="80" dur="500"/>
                                        <p:tgtEl>
                                          <p:spTgt spid="309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3127"/>
                                        </p:tgtEl>
                                        <p:attrNameLst>
                                          <p:attrName>style.visibility</p:attrName>
                                        </p:attrNameLst>
                                      </p:cBhvr>
                                      <p:to>
                                        <p:strVal val="visible"/>
                                      </p:to>
                                    </p:set>
                                    <p:animEffect transition="in" filter="blinds(horizontal)">
                                      <p:cBhvr>
                                        <p:cTn id="85" dur="500"/>
                                        <p:tgtEl>
                                          <p:spTgt spid="3127"/>
                                        </p:tgtEl>
                                      </p:cBhvr>
                                    </p:animEffect>
                                  </p:childTnLst>
                                </p:cTn>
                              </p:par>
                              <p:par>
                                <p:cTn id="86" presetID="3" presetClass="entr" presetSubtype="10" fill="hold" nodeType="withEffect">
                                  <p:stCondLst>
                                    <p:cond delay="0"/>
                                  </p:stCondLst>
                                  <p:childTnLst>
                                    <p:set>
                                      <p:cBhvr>
                                        <p:cTn id="87" dur="1" fill="hold">
                                          <p:stCondLst>
                                            <p:cond delay="0"/>
                                          </p:stCondLst>
                                        </p:cTn>
                                        <p:tgtEl>
                                          <p:spTgt spid="3128"/>
                                        </p:tgtEl>
                                        <p:attrNameLst>
                                          <p:attrName>style.visibility</p:attrName>
                                        </p:attrNameLst>
                                      </p:cBhvr>
                                      <p:to>
                                        <p:strVal val="visible"/>
                                      </p:to>
                                    </p:set>
                                    <p:animEffect transition="in" filter="blinds(horizontal)">
                                      <p:cBhvr>
                                        <p:cTn id="88" dur="500"/>
                                        <p:tgtEl>
                                          <p:spTgt spid="312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123"/>
                                        </p:tgtEl>
                                        <p:attrNameLst>
                                          <p:attrName>style.visibility</p:attrName>
                                        </p:attrNameLst>
                                      </p:cBhvr>
                                      <p:to>
                                        <p:strVal val="visible"/>
                                      </p:to>
                                    </p:set>
                                    <p:animEffect transition="in" filter="blinds(horizontal)">
                                      <p:cBhvr>
                                        <p:cTn id="91" dur="500"/>
                                        <p:tgtEl>
                                          <p:spTgt spid="312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125"/>
                                        </p:tgtEl>
                                        <p:attrNameLst>
                                          <p:attrName>style.visibility</p:attrName>
                                        </p:attrNameLst>
                                      </p:cBhvr>
                                      <p:to>
                                        <p:strVal val="visible"/>
                                      </p:to>
                                    </p:set>
                                    <p:animEffect transition="in" filter="blinds(horizontal)">
                                      <p:cBhvr>
                                        <p:cTn id="94" dur="500"/>
                                        <p:tgtEl>
                                          <p:spTgt spid="31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3129"/>
                                        </p:tgtEl>
                                        <p:attrNameLst>
                                          <p:attrName>style.visibility</p:attrName>
                                        </p:attrNameLst>
                                      </p:cBhvr>
                                      <p:to>
                                        <p:strVal val="visible"/>
                                      </p:to>
                                    </p:set>
                                    <p:animEffect transition="in" filter="blinds(horizontal)">
                                      <p:cBhvr>
                                        <p:cTn id="99" dur="500"/>
                                        <p:tgtEl>
                                          <p:spTgt spid="3129"/>
                                        </p:tgtEl>
                                      </p:cBhvr>
                                    </p:animEffect>
                                  </p:childTnLst>
                                </p:cTn>
                              </p:par>
                              <p:par>
                                <p:cTn id="100" presetID="3" presetClass="entr" presetSubtype="10" fill="hold" nodeType="withEffect">
                                  <p:stCondLst>
                                    <p:cond delay="0"/>
                                  </p:stCondLst>
                                  <p:childTnLst>
                                    <p:set>
                                      <p:cBhvr>
                                        <p:cTn id="101" dur="1" fill="hold">
                                          <p:stCondLst>
                                            <p:cond delay="0"/>
                                          </p:stCondLst>
                                        </p:cTn>
                                        <p:tgtEl>
                                          <p:spTgt spid="3130"/>
                                        </p:tgtEl>
                                        <p:attrNameLst>
                                          <p:attrName>style.visibility</p:attrName>
                                        </p:attrNameLst>
                                      </p:cBhvr>
                                      <p:to>
                                        <p:strVal val="visible"/>
                                      </p:to>
                                    </p:set>
                                    <p:animEffect transition="in" filter="blinds(horizontal)">
                                      <p:cBhvr>
                                        <p:cTn id="102" dur="500"/>
                                        <p:tgtEl>
                                          <p:spTgt spid="313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124"/>
                                        </p:tgtEl>
                                        <p:attrNameLst>
                                          <p:attrName>style.visibility</p:attrName>
                                        </p:attrNameLst>
                                      </p:cBhvr>
                                      <p:to>
                                        <p:strVal val="visible"/>
                                      </p:to>
                                    </p:set>
                                    <p:animEffect transition="in" filter="blinds(horizontal)">
                                      <p:cBhvr>
                                        <p:cTn id="105" dur="500"/>
                                        <p:tgtEl>
                                          <p:spTgt spid="3124"/>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126"/>
                                        </p:tgtEl>
                                        <p:attrNameLst>
                                          <p:attrName>style.visibility</p:attrName>
                                        </p:attrNameLst>
                                      </p:cBhvr>
                                      <p:to>
                                        <p:strVal val="visible"/>
                                      </p:to>
                                    </p:set>
                                    <p:animEffect transition="in" filter="blinds(horizontal)">
                                      <p:cBhvr>
                                        <p:cTn id="108" dur="500"/>
                                        <p:tgtEl>
                                          <p:spTgt spid="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p:bldP spid="3086" grpId="0"/>
      <p:bldP spid="3092" grpId="0" animBg="1"/>
      <p:bldP spid="3098" grpId="0" animBg="1"/>
      <p:bldP spid="3099" grpId="0" animBg="1"/>
      <p:bldP spid="3105" grpId="0"/>
      <p:bldP spid="3106" grpId="0"/>
      <p:bldP spid="3107" grpId="0"/>
      <p:bldP spid="3109" grpId="0" animBg="1"/>
      <p:bldP spid="3112" grpId="0" animBg="1"/>
      <p:bldP spid="3113" grpId="0" animBg="1"/>
      <p:bldP spid="3123" grpId="0"/>
      <p:bldP spid="3124" grpId="0"/>
      <p:bldP spid="3125" grpId="0" animBg="1"/>
      <p:bldP spid="31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1"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5129" name="Text Box 9"/>
          <p:cNvSpPr txBox="1">
            <a:spLocks noChangeArrowheads="1"/>
          </p:cNvSpPr>
          <p:nvPr/>
        </p:nvSpPr>
        <p:spPr bwMode="auto">
          <a:xfrm>
            <a:off x="2843213" y="239713"/>
            <a:ext cx="3362325" cy="457200"/>
          </a:xfrm>
          <a:prstGeom prst="rect">
            <a:avLst/>
          </a:prstGeom>
          <a:noFill/>
          <a:ln w="9525" algn="ctr">
            <a:noFill/>
            <a:miter lim="800000"/>
            <a:headEnd/>
            <a:tailEnd/>
          </a:ln>
          <a:effectLst/>
        </p:spPr>
        <p:txBody>
          <a:bodyPr wrap="none">
            <a:spAutoFit/>
          </a:bodyPr>
          <a:lstStyle/>
          <a:p>
            <a:pPr>
              <a:defRPr/>
            </a:pPr>
            <a:r>
              <a:rPr lang="tr-TR" sz="2400" i="0">
                <a:effectLst>
                  <a:outerShdw blurRad="38100" dist="38100" dir="2700000" algn="tl">
                    <a:srgbClr val="C0C0C0"/>
                  </a:outerShdw>
                </a:effectLst>
              </a:rPr>
              <a:t>Kart Bilgilerinin Temini</a:t>
            </a:r>
          </a:p>
        </p:txBody>
      </p:sp>
      <p:pic>
        <p:nvPicPr>
          <p:cNvPr id="513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3068638"/>
            <a:ext cx="2087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4797425"/>
            <a:ext cx="2087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sosyalmu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068638"/>
            <a:ext cx="208756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AutoShape 14"/>
          <p:cNvSpPr>
            <a:spLocks noChangeArrowheads="1"/>
          </p:cNvSpPr>
          <p:nvPr/>
        </p:nvSpPr>
        <p:spPr bwMode="auto">
          <a:xfrm>
            <a:off x="2124075" y="2852738"/>
            <a:ext cx="5183188" cy="3671887"/>
          </a:xfrm>
          <a:prstGeom prst="roundRect">
            <a:avLst>
              <a:gd name="adj" fmla="val 16667"/>
            </a:avLst>
          </a:prstGeom>
          <a:noFill/>
          <a:ln w="9525" algn="ctr">
            <a:solidFill>
              <a:srgbClr val="FFFF00"/>
            </a:solidFill>
            <a:round/>
            <a:headEnd/>
            <a:tailEnd/>
          </a:ln>
          <a:effectLst/>
        </p:spPr>
        <p:txBody>
          <a:bodyPr anchor="ctr">
            <a:spAutoFit/>
          </a:bodyPr>
          <a:lstStyle/>
          <a:p>
            <a:pPr>
              <a:defRPr/>
            </a:pPr>
            <a:endParaRPr lang="tr-TR">
              <a:effectLst>
                <a:outerShdw blurRad="38100" dist="38100" dir="2700000" algn="tl">
                  <a:srgbClr val="000000">
                    <a:alpha val="43137"/>
                  </a:srgbClr>
                </a:outerShdw>
              </a:effectLst>
            </a:endParaRPr>
          </a:p>
        </p:txBody>
      </p:sp>
      <p:sp>
        <p:nvSpPr>
          <p:cNvPr id="5139" name="Text Box 19"/>
          <p:cNvSpPr txBox="1">
            <a:spLocks noChangeArrowheads="1"/>
          </p:cNvSpPr>
          <p:nvPr/>
        </p:nvSpPr>
        <p:spPr bwMode="auto">
          <a:xfrm>
            <a:off x="323850" y="1484313"/>
            <a:ext cx="7602538" cy="304800"/>
          </a:xfrm>
          <a:prstGeom prst="rect">
            <a:avLst/>
          </a:prstGeom>
          <a:noFill/>
          <a:ln w="9525" algn="ctr">
            <a:noFill/>
            <a:miter lim="800000"/>
            <a:headEnd/>
            <a:tailEnd/>
          </a:ln>
          <a:effectLst/>
        </p:spPr>
        <p:txBody>
          <a:bodyPr wrap="none">
            <a:spAutoFit/>
          </a:bodyPr>
          <a:lstStyle/>
          <a:p>
            <a:pPr algn="l">
              <a:spcBef>
                <a:spcPct val="50000"/>
              </a:spcBef>
              <a:buFontTx/>
              <a:buBlip>
                <a:blip r:embed="rId6"/>
              </a:buBlip>
              <a:defRPr/>
            </a:pPr>
            <a:r>
              <a:rPr lang="tr-TR" sz="1400">
                <a:solidFill>
                  <a:srgbClr val="FFFF00"/>
                </a:solidFill>
                <a:effectLst>
                  <a:outerShdw blurRad="38100" dist="38100" dir="2700000" algn="tl">
                    <a:srgbClr val="C0C0C0"/>
                  </a:outerShdw>
                </a:effectLst>
              </a:rPr>
              <a:t>Manyetik kart kopyalama cihazları vasıtasıyla alışveriş yada ATM cihazlarının kullanımı sırasında.</a:t>
            </a:r>
            <a:endParaRPr lang="tr-TR" sz="1400">
              <a:effectLst>
                <a:outerShdw blurRad="38100" dist="38100" dir="2700000" algn="tl">
                  <a:srgbClr val="C0C0C0"/>
                </a:outerShdw>
              </a:effectLst>
            </a:endParaRPr>
          </a:p>
        </p:txBody>
      </p:sp>
      <p:sp>
        <p:nvSpPr>
          <p:cNvPr id="5140" name="Text Box 20"/>
          <p:cNvSpPr txBox="1">
            <a:spLocks noChangeArrowheads="1"/>
          </p:cNvSpPr>
          <p:nvPr/>
        </p:nvSpPr>
        <p:spPr bwMode="auto">
          <a:xfrm>
            <a:off x="304800" y="1755775"/>
            <a:ext cx="3906838" cy="304800"/>
          </a:xfrm>
          <a:prstGeom prst="rect">
            <a:avLst/>
          </a:prstGeom>
          <a:noFill/>
          <a:ln w="9525" algn="ctr">
            <a:noFill/>
            <a:miter lim="800000"/>
            <a:headEnd/>
            <a:tailEnd/>
          </a:ln>
          <a:effectLst/>
        </p:spPr>
        <p:txBody>
          <a:bodyPr wrap="none">
            <a:spAutoFit/>
          </a:bodyPr>
          <a:lstStyle/>
          <a:p>
            <a:pPr algn="l">
              <a:spcBef>
                <a:spcPct val="50000"/>
              </a:spcBef>
              <a:buFontTx/>
              <a:buBlip>
                <a:blip r:embed="rId6"/>
              </a:buBlip>
              <a:defRPr/>
            </a:pPr>
            <a:r>
              <a:rPr lang="tr-TR" sz="1400">
                <a:solidFill>
                  <a:srgbClr val="FFFF00"/>
                </a:solidFill>
                <a:effectLst>
                  <a:outerShdw blurRad="38100" dist="38100" dir="2700000" algn="tl">
                    <a:srgbClr val="C0C0C0"/>
                  </a:outerShdw>
                </a:effectLst>
              </a:rPr>
              <a:t>Alış veriş sırasında kart bilgilerinin izlenmesi ile.</a:t>
            </a:r>
            <a:endParaRPr lang="tr-TR" sz="1400">
              <a:effectLst>
                <a:outerShdw blurRad="38100" dist="38100" dir="2700000" algn="tl">
                  <a:srgbClr val="C0C0C0"/>
                </a:outerShdw>
              </a:effectLst>
            </a:endParaRPr>
          </a:p>
        </p:txBody>
      </p:sp>
      <p:sp>
        <p:nvSpPr>
          <p:cNvPr id="5141" name="Text Box 21"/>
          <p:cNvSpPr txBox="1">
            <a:spLocks noChangeArrowheads="1"/>
          </p:cNvSpPr>
          <p:nvPr/>
        </p:nvSpPr>
        <p:spPr bwMode="auto">
          <a:xfrm>
            <a:off x="304800" y="2044700"/>
            <a:ext cx="7867650" cy="517525"/>
          </a:xfrm>
          <a:prstGeom prst="rect">
            <a:avLst/>
          </a:prstGeom>
          <a:noFill/>
          <a:ln w="9525" algn="ctr">
            <a:noFill/>
            <a:miter lim="800000"/>
            <a:headEnd/>
            <a:tailEnd/>
          </a:ln>
          <a:effectLst/>
        </p:spPr>
        <p:txBody>
          <a:bodyPr>
            <a:spAutoFit/>
          </a:bodyPr>
          <a:lstStyle/>
          <a:p>
            <a:pPr algn="l">
              <a:spcBef>
                <a:spcPct val="50000"/>
              </a:spcBef>
              <a:buFontTx/>
              <a:buBlip>
                <a:blip r:embed="rId6"/>
              </a:buBlip>
              <a:defRPr/>
            </a:pPr>
            <a:r>
              <a:rPr lang="tr-TR" sz="1400">
                <a:solidFill>
                  <a:srgbClr val="FFFF00"/>
                </a:solidFill>
                <a:effectLst>
                  <a:outerShdw blurRad="38100" dist="38100" dir="2700000" algn="tl">
                    <a:srgbClr val="C0C0C0"/>
                  </a:outerShdw>
                </a:effectLst>
              </a:rPr>
              <a:t>İnternet üzerinde bulunan online alışveriş sitelerinin kayıtları elde edilerek buradaki kart sahiplerinin spam mail yoluyla kandırılması suretiyle.</a:t>
            </a:r>
            <a:endParaRPr lang="tr-TR" sz="1400">
              <a:effectLst>
                <a:outerShdw blurRad="38100" dist="38100" dir="2700000" algn="tl">
                  <a:srgbClr val="C0C0C0"/>
                </a:outerShdw>
              </a:effectLst>
            </a:endParaRPr>
          </a:p>
        </p:txBody>
      </p:sp>
      <p:sp>
        <p:nvSpPr>
          <p:cNvPr id="5142" name="Text Box 22"/>
          <p:cNvSpPr txBox="1">
            <a:spLocks noChangeArrowheads="1"/>
          </p:cNvSpPr>
          <p:nvPr/>
        </p:nvSpPr>
        <p:spPr bwMode="auto">
          <a:xfrm>
            <a:off x="304800" y="2547938"/>
            <a:ext cx="3330575" cy="304800"/>
          </a:xfrm>
          <a:prstGeom prst="rect">
            <a:avLst/>
          </a:prstGeom>
          <a:noFill/>
          <a:ln w="9525" algn="ctr">
            <a:noFill/>
            <a:miter lim="800000"/>
            <a:headEnd/>
            <a:tailEnd/>
          </a:ln>
          <a:effectLst/>
        </p:spPr>
        <p:txBody>
          <a:bodyPr wrap="none">
            <a:spAutoFit/>
          </a:bodyPr>
          <a:lstStyle/>
          <a:p>
            <a:pPr algn="l">
              <a:spcBef>
                <a:spcPct val="50000"/>
              </a:spcBef>
              <a:buFontTx/>
              <a:buBlip>
                <a:blip r:embed="rId6"/>
              </a:buBlip>
              <a:defRPr/>
            </a:pPr>
            <a:r>
              <a:rPr lang="tr-TR" sz="1400">
                <a:solidFill>
                  <a:srgbClr val="FFFF00"/>
                </a:solidFill>
                <a:effectLst>
                  <a:outerShdw blurRad="38100" dist="38100" dir="2700000" algn="tl">
                    <a:srgbClr val="C0C0C0"/>
                  </a:outerShdw>
                </a:effectLst>
              </a:rPr>
              <a:t>İnternet üzerindeki sohbet kanallarından</a:t>
            </a:r>
          </a:p>
        </p:txBody>
      </p:sp>
      <p:pic>
        <p:nvPicPr>
          <p:cNvPr id="5145" name="Picture 25" descr="msr5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438" y="3068638"/>
            <a:ext cx="20891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6" descr="credit-card-mach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3068638"/>
            <a:ext cx="2087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27" descr="cred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4779963"/>
            <a:ext cx="251936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2997200"/>
            <a:ext cx="4608512"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9" name="Picture 29" descr="ccpower kanal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1413" y="2997200"/>
            <a:ext cx="46085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7"/>
          <p:cNvSpPr txBox="1">
            <a:spLocks noChangeArrowheads="1"/>
          </p:cNvSpPr>
          <p:nvPr/>
        </p:nvSpPr>
        <p:spPr bwMode="auto">
          <a:xfrm>
            <a:off x="1836738" y="908050"/>
            <a:ext cx="5903912" cy="581025"/>
          </a:xfrm>
          <a:prstGeom prst="rect">
            <a:avLst/>
          </a:prstGeom>
          <a:noFill/>
          <a:ln w="9525" algn="ctr">
            <a:noFill/>
            <a:miter lim="800000"/>
            <a:headEnd/>
            <a:tailEnd/>
          </a:ln>
          <a:effectLst/>
        </p:spPr>
        <p:txBody>
          <a:bodyPr>
            <a:spAutoFit/>
          </a:bodyPr>
          <a:lstStyle/>
          <a:p>
            <a:pPr>
              <a:spcBef>
                <a:spcPct val="50000"/>
              </a:spcBef>
              <a:defRPr/>
            </a:pPr>
            <a:r>
              <a:rPr lang="tr-TR" sz="1600">
                <a:solidFill>
                  <a:schemeClr val="bg1"/>
                </a:solidFill>
                <a:effectLst>
                  <a:outerShdw blurRad="38100" dist="38100" dir="2700000" algn="tl">
                    <a:srgbClr val="C0C0C0"/>
                  </a:outerShdw>
                </a:effectLst>
              </a:rPr>
              <a:t>Suçlular tarafından Kart bilgilerinin elde edilmesi bir çok şekilde olabilmektedir.</a:t>
            </a:r>
            <a:endParaRPr lang="tr-TR" sz="160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 calcmode="lin" valueType="num">
                                      <p:cBhvr additive="base">
                                        <p:cTn id="7" dur="500" fill="hold"/>
                                        <p:tgtEl>
                                          <p:spTgt spid="5137"/>
                                        </p:tgtEl>
                                        <p:attrNameLst>
                                          <p:attrName>ppt_x</p:attrName>
                                        </p:attrNameLst>
                                      </p:cBhvr>
                                      <p:tavLst>
                                        <p:tav tm="0">
                                          <p:val>
                                            <p:strVal val="#ppt_x"/>
                                          </p:val>
                                        </p:tav>
                                        <p:tav tm="100000">
                                          <p:val>
                                            <p:strVal val="#ppt_x"/>
                                          </p:val>
                                        </p:tav>
                                      </p:tavLst>
                                    </p:anim>
                                    <p:anim calcmode="lin" valueType="num">
                                      <p:cBhvr additive="base">
                                        <p:cTn id="8"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Effect transition="in" filter="box(in)">
                                      <p:cBhvr>
                                        <p:cTn id="13" dur="1000"/>
                                        <p:tgtEl>
                                          <p:spTgt spid="51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39"/>
                                        </p:tgtEl>
                                        <p:attrNameLst>
                                          <p:attrName>style.visibility</p:attrName>
                                        </p:attrNameLst>
                                      </p:cBhvr>
                                      <p:to>
                                        <p:strVal val="visible"/>
                                      </p:to>
                                    </p:set>
                                    <p:animEffect transition="in" filter="box(in)">
                                      <p:cBhvr>
                                        <p:cTn id="18" dur="1000"/>
                                        <p:tgtEl>
                                          <p:spTgt spid="5139"/>
                                        </p:tgtEl>
                                      </p:cBhvr>
                                    </p:animEffect>
                                  </p:childTnLst>
                                </p:cTn>
                              </p:par>
                              <p:par>
                                <p:cTn id="19" presetID="4" presetClass="entr" presetSubtype="16" fill="hold" nodeType="with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box(in)">
                                      <p:cBhvr>
                                        <p:cTn id="21" dur="1000"/>
                                        <p:tgtEl>
                                          <p:spTgt spid="5145"/>
                                        </p:tgtEl>
                                      </p:cBhvr>
                                    </p:animEffect>
                                  </p:childTnLst>
                                </p:cTn>
                              </p:par>
                              <p:par>
                                <p:cTn id="22" presetID="4" presetClass="entr" presetSubtype="16" fill="hold" nodeType="withEffect">
                                  <p:stCondLst>
                                    <p:cond delay="0"/>
                                  </p:stCondLst>
                                  <p:childTnLst>
                                    <p:set>
                                      <p:cBhvr>
                                        <p:cTn id="23" dur="1" fill="hold">
                                          <p:stCondLst>
                                            <p:cond delay="0"/>
                                          </p:stCondLst>
                                        </p:cTn>
                                        <p:tgtEl>
                                          <p:spTgt spid="5131"/>
                                        </p:tgtEl>
                                        <p:attrNameLst>
                                          <p:attrName>style.visibility</p:attrName>
                                        </p:attrNameLst>
                                      </p:cBhvr>
                                      <p:to>
                                        <p:strVal val="visible"/>
                                      </p:to>
                                    </p:set>
                                    <p:animEffect transition="in" filter="box(in)">
                                      <p:cBhvr>
                                        <p:cTn id="24" dur="1000"/>
                                        <p:tgtEl>
                                          <p:spTgt spid="5131"/>
                                        </p:tgtEl>
                                      </p:cBhvr>
                                    </p:animEffect>
                                  </p:childTnLst>
                                </p:cTn>
                              </p:par>
                              <p:par>
                                <p:cTn id="25" presetID="4" presetClass="entr" presetSubtype="16" fill="hold" nodeType="with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box(in)">
                                      <p:cBhvr>
                                        <p:cTn id="27" dur="1000"/>
                                        <p:tgtEl>
                                          <p:spTgt spid="51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5145"/>
                                        </p:tgtEl>
                                      </p:cBhvr>
                                    </p:animEffect>
                                    <p:set>
                                      <p:cBhvr>
                                        <p:cTn id="32" dur="1" fill="hold">
                                          <p:stCondLst>
                                            <p:cond delay="499"/>
                                          </p:stCondLst>
                                        </p:cTn>
                                        <p:tgtEl>
                                          <p:spTgt spid="5145"/>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5131"/>
                                        </p:tgtEl>
                                      </p:cBhvr>
                                    </p:animEffect>
                                    <p:set>
                                      <p:cBhvr>
                                        <p:cTn id="35" dur="1" fill="hold">
                                          <p:stCondLst>
                                            <p:cond delay="499"/>
                                          </p:stCondLst>
                                        </p:cTn>
                                        <p:tgtEl>
                                          <p:spTgt spid="5131"/>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5132"/>
                                        </p:tgtEl>
                                      </p:cBhvr>
                                    </p:animEffect>
                                    <p:set>
                                      <p:cBhvr>
                                        <p:cTn id="38" dur="1" fill="hold">
                                          <p:stCondLst>
                                            <p:cond delay="499"/>
                                          </p:stCondLst>
                                        </p:cTn>
                                        <p:tgtEl>
                                          <p:spTgt spid="513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140"/>
                                        </p:tgtEl>
                                        <p:attrNameLst>
                                          <p:attrName>style.visibility</p:attrName>
                                        </p:attrNameLst>
                                      </p:cBhvr>
                                      <p:to>
                                        <p:strVal val="visible"/>
                                      </p:to>
                                    </p:set>
                                    <p:animEffect transition="in" filter="box(in)">
                                      <p:cBhvr>
                                        <p:cTn id="43" dur="1000"/>
                                        <p:tgtEl>
                                          <p:spTgt spid="5140"/>
                                        </p:tgtEl>
                                      </p:cBhvr>
                                    </p:animEffect>
                                  </p:childTnLst>
                                </p:cTn>
                              </p:par>
                              <p:par>
                                <p:cTn id="44" presetID="4" presetClass="entr" presetSubtype="16" fill="hold" nodeType="withEffect">
                                  <p:stCondLst>
                                    <p:cond delay="0"/>
                                  </p:stCondLst>
                                  <p:childTnLst>
                                    <p:set>
                                      <p:cBhvr>
                                        <p:cTn id="45" dur="1" fill="hold">
                                          <p:stCondLst>
                                            <p:cond delay="0"/>
                                          </p:stCondLst>
                                        </p:cTn>
                                        <p:tgtEl>
                                          <p:spTgt spid="5146"/>
                                        </p:tgtEl>
                                        <p:attrNameLst>
                                          <p:attrName>style.visibility</p:attrName>
                                        </p:attrNameLst>
                                      </p:cBhvr>
                                      <p:to>
                                        <p:strVal val="visible"/>
                                      </p:to>
                                    </p:set>
                                    <p:animEffect transition="in" filter="box(in)">
                                      <p:cBhvr>
                                        <p:cTn id="46" dur="1000"/>
                                        <p:tgtEl>
                                          <p:spTgt spid="5146"/>
                                        </p:tgtEl>
                                      </p:cBhvr>
                                    </p:animEffect>
                                  </p:childTnLst>
                                </p:cTn>
                              </p:par>
                              <p:par>
                                <p:cTn id="47" presetID="4" presetClass="entr" presetSubtype="16" fill="hold" nodeType="withEffect">
                                  <p:stCondLst>
                                    <p:cond delay="0"/>
                                  </p:stCondLst>
                                  <p:childTnLst>
                                    <p:set>
                                      <p:cBhvr>
                                        <p:cTn id="48" dur="1" fill="hold">
                                          <p:stCondLst>
                                            <p:cond delay="0"/>
                                          </p:stCondLst>
                                        </p:cTn>
                                        <p:tgtEl>
                                          <p:spTgt spid="5133"/>
                                        </p:tgtEl>
                                        <p:attrNameLst>
                                          <p:attrName>style.visibility</p:attrName>
                                        </p:attrNameLst>
                                      </p:cBhvr>
                                      <p:to>
                                        <p:strVal val="visible"/>
                                      </p:to>
                                    </p:set>
                                    <p:animEffect transition="in" filter="box(in)">
                                      <p:cBhvr>
                                        <p:cTn id="49" dur="1000"/>
                                        <p:tgtEl>
                                          <p:spTgt spid="5133"/>
                                        </p:tgtEl>
                                      </p:cBhvr>
                                    </p:animEffect>
                                  </p:childTnLst>
                                </p:cTn>
                              </p:par>
                              <p:par>
                                <p:cTn id="50" presetID="4" presetClass="entr" presetSubtype="16" fill="hold" nodeType="withEffect">
                                  <p:stCondLst>
                                    <p:cond delay="0"/>
                                  </p:stCondLst>
                                  <p:childTnLst>
                                    <p:set>
                                      <p:cBhvr>
                                        <p:cTn id="51" dur="1" fill="hold">
                                          <p:stCondLst>
                                            <p:cond delay="0"/>
                                          </p:stCondLst>
                                        </p:cTn>
                                        <p:tgtEl>
                                          <p:spTgt spid="5147"/>
                                        </p:tgtEl>
                                        <p:attrNameLst>
                                          <p:attrName>style.visibility</p:attrName>
                                        </p:attrNameLst>
                                      </p:cBhvr>
                                      <p:to>
                                        <p:strVal val="visible"/>
                                      </p:to>
                                    </p:set>
                                    <p:animEffect transition="in" filter="box(in)">
                                      <p:cBhvr>
                                        <p:cTn id="52" dur="1000"/>
                                        <p:tgtEl>
                                          <p:spTgt spid="51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xit" presetSubtype="16" fill="hold" nodeType="clickEffect">
                                  <p:stCondLst>
                                    <p:cond delay="0"/>
                                  </p:stCondLst>
                                  <p:childTnLst>
                                    <p:animEffect transition="out" filter="box(in)">
                                      <p:cBhvr>
                                        <p:cTn id="56" dur="500"/>
                                        <p:tgtEl>
                                          <p:spTgt spid="5146"/>
                                        </p:tgtEl>
                                      </p:cBhvr>
                                    </p:animEffect>
                                    <p:set>
                                      <p:cBhvr>
                                        <p:cTn id="57" dur="1" fill="hold">
                                          <p:stCondLst>
                                            <p:cond delay="499"/>
                                          </p:stCondLst>
                                        </p:cTn>
                                        <p:tgtEl>
                                          <p:spTgt spid="5146"/>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5133"/>
                                        </p:tgtEl>
                                      </p:cBhvr>
                                    </p:animEffect>
                                    <p:set>
                                      <p:cBhvr>
                                        <p:cTn id="60" dur="1" fill="hold">
                                          <p:stCondLst>
                                            <p:cond delay="499"/>
                                          </p:stCondLst>
                                        </p:cTn>
                                        <p:tgtEl>
                                          <p:spTgt spid="5133"/>
                                        </p:tgtEl>
                                        <p:attrNameLst>
                                          <p:attrName>style.visibility</p:attrName>
                                        </p:attrNameLst>
                                      </p:cBhvr>
                                      <p:to>
                                        <p:strVal val="hidden"/>
                                      </p:to>
                                    </p:set>
                                  </p:childTnLst>
                                </p:cTn>
                              </p:par>
                              <p:par>
                                <p:cTn id="61" presetID="4" presetClass="exit" presetSubtype="16" fill="hold" nodeType="withEffect">
                                  <p:stCondLst>
                                    <p:cond delay="0"/>
                                  </p:stCondLst>
                                  <p:childTnLst>
                                    <p:animEffect transition="out" filter="box(in)">
                                      <p:cBhvr>
                                        <p:cTn id="62" dur="500"/>
                                        <p:tgtEl>
                                          <p:spTgt spid="5147"/>
                                        </p:tgtEl>
                                      </p:cBhvr>
                                    </p:animEffect>
                                    <p:set>
                                      <p:cBhvr>
                                        <p:cTn id="63" dur="1" fill="hold">
                                          <p:stCondLst>
                                            <p:cond delay="499"/>
                                          </p:stCondLst>
                                        </p:cTn>
                                        <p:tgtEl>
                                          <p:spTgt spid="5147"/>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5141"/>
                                        </p:tgtEl>
                                        <p:attrNameLst>
                                          <p:attrName>style.visibility</p:attrName>
                                        </p:attrNameLst>
                                      </p:cBhvr>
                                      <p:to>
                                        <p:strVal val="visible"/>
                                      </p:to>
                                    </p:set>
                                    <p:animEffect transition="in" filter="box(in)">
                                      <p:cBhvr>
                                        <p:cTn id="68" dur="1000"/>
                                        <p:tgtEl>
                                          <p:spTgt spid="5141"/>
                                        </p:tgtEl>
                                      </p:cBhvr>
                                    </p:animEffect>
                                  </p:childTnLst>
                                </p:cTn>
                              </p:par>
                              <p:par>
                                <p:cTn id="69" presetID="4" presetClass="entr" presetSubtype="16" fill="hold" nodeType="with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box(in)">
                                      <p:cBhvr>
                                        <p:cTn id="71" dur="1000"/>
                                        <p:tgtEl>
                                          <p:spTgt spid="514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xit" presetSubtype="16" fill="hold" nodeType="clickEffect">
                                  <p:stCondLst>
                                    <p:cond delay="0"/>
                                  </p:stCondLst>
                                  <p:childTnLst>
                                    <p:animEffect transition="out" filter="box(in)">
                                      <p:cBhvr>
                                        <p:cTn id="75" dur="500"/>
                                        <p:tgtEl>
                                          <p:spTgt spid="5148"/>
                                        </p:tgtEl>
                                      </p:cBhvr>
                                    </p:animEffect>
                                    <p:set>
                                      <p:cBhvr>
                                        <p:cTn id="76" dur="1" fill="hold">
                                          <p:stCondLst>
                                            <p:cond delay="499"/>
                                          </p:stCondLst>
                                        </p:cTn>
                                        <p:tgtEl>
                                          <p:spTgt spid="5148"/>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142"/>
                                        </p:tgtEl>
                                        <p:attrNameLst>
                                          <p:attrName>style.visibility</p:attrName>
                                        </p:attrNameLst>
                                      </p:cBhvr>
                                      <p:to>
                                        <p:strVal val="visible"/>
                                      </p:to>
                                    </p:set>
                                    <p:animEffect transition="in" filter="box(in)">
                                      <p:cBhvr>
                                        <p:cTn id="81" dur="1000"/>
                                        <p:tgtEl>
                                          <p:spTgt spid="5142"/>
                                        </p:tgtEl>
                                      </p:cBhvr>
                                    </p:animEffect>
                                  </p:childTnLst>
                                </p:cTn>
                              </p:par>
                              <p:par>
                                <p:cTn id="82" presetID="4" presetClass="entr" presetSubtype="16" fill="hold" nodeType="withEffect">
                                  <p:stCondLst>
                                    <p:cond delay="0"/>
                                  </p:stCondLst>
                                  <p:childTnLst>
                                    <p:set>
                                      <p:cBhvr>
                                        <p:cTn id="83" dur="1" fill="hold">
                                          <p:stCondLst>
                                            <p:cond delay="0"/>
                                          </p:stCondLst>
                                        </p:cTn>
                                        <p:tgtEl>
                                          <p:spTgt spid="5149"/>
                                        </p:tgtEl>
                                        <p:attrNameLst>
                                          <p:attrName>style.visibility</p:attrName>
                                        </p:attrNameLst>
                                      </p:cBhvr>
                                      <p:to>
                                        <p:strVal val="visible"/>
                                      </p:to>
                                    </p:set>
                                    <p:animEffect transition="in" filter="box(in)">
                                      <p:cBhvr>
                                        <p:cTn id="84" dur="1000"/>
                                        <p:tgtEl>
                                          <p:spTgt spid="51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xit" presetSubtype="16" fill="hold" nodeType="clickEffect">
                                  <p:stCondLst>
                                    <p:cond delay="0"/>
                                  </p:stCondLst>
                                  <p:childTnLst>
                                    <p:animEffect transition="out" filter="box(in)">
                                      <p:cBhvr>
                                        <p:cTn id="88" dur="500"/>
                                        <p:tgtEl>
                                          <p:spTgt spid="5149"/>
                                        </p:tgtEl>
                                      </p:cBhvr>
                                    </p:animEffect>
                                    <p:set>
                                      <p:cBhvr>
                                        <p:cTn id="89" dur="1" fill="hold">
                                          <p:stCondLst>
                                            <p:cond delay="499"/>
                                          </p:stCondLst>
                                        </p:cTn>
                                        <p:tgtEl>
                                          <p:spTgt spid="5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nimBg="1"/>
      <p:bldP spid="5139" grpId="0"/>
      <p:bldP spid="5140" grpId="0"/>
      <p:bldP spid="5141" grpId="0"/>
      <p:bldP spid="5142" grpId="0"/>
      <p:bldP spid="51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250825" y="1268413"/>
            <a:ext cx="8424863" cy="5184775"/>
          </a:xfrm>
        </p:spPr>
        <p:txBody>
          <a:bodyPr/>
          <a:lstStyle/>
          <a:p>
            <a:pPr eaLnBrk="1" hangingPunct="1">
              <a:lnSpc>
                <a:spcPct val="90000"/>
              </a:lnSpc>
              <a:buFontTx/>
              <a:buNone/>
            </a:pPr>
            <a:r>
              <a:rPr lang="tr-TR" sz="1000" b="1" smtClean="0">
                <a:solidFill>
                  <a:schemeClr val="bg1"/>
                </a:solidFill>
              </a:rPr>
              <a:t>Order LOG</a:t>
            </a:r>
          </a:p>
          <a:p>
            <a:pPr eaLnBrk="1" hangingPunct="1">
              <a:lnSpc>
                <a:spcPct val="90000"/>
              </a:lnSpc>
              <a:buFontTx/>
              <a:buNone/>
            </a:pPr>
            <a:r>
              <a:rPr lang="tr-TR" sz="1000" smtClean="0">
                <a:solidFill>
                  <a:schemeClr val="bg1"/>
                </a:solidFill>
              </a:rPr>
              <a:t>Bill-Address1 = 521 Blackhawk Club Drive </a:t>
            </a:r>
          </a:p>
          <a:p>
            <a:pPr eaLnBrk="1" hangingPunct="1">
              <a:lnSpc>
                <a:spcPct val="90000"/>
              </a:lnSpc>
              <a:buFontTx/>
              <a:buNone/>
            </a:pPr>
            <a:r>
              <a:rPr lang="tr-TR" sz="1000" smtClean="0">
                <a:solidFill>
                  <a:schemeClr val="bg1"/>
                </a:solidFill>
              </a:rPr>
              <a:t>Bill-City = Danville </a:t>
            </a:r>
          </a:p>
          <a:p>
            <a:pPr eaLnBrk="1" hangingPunct="1">
              <a:lnSpc>
                <a:spcPct val="90000"/>
              </a:lnSpc>
              <a:buFontTx/>
              <a:buNone/>
            </a:pPr>
            <a:r>
              <a:rPr lang="tr-TR" sz="1000" smtClean="0">
                <a:solidFill>
                  <a:schemeClr val="bg1"/>
                </a:solidFill>
              </a:rPr>
              <a:t>Bill-Country = US United States </a:t>
            </a:r>
          </a:p>
          <a:p>
            <a:pPr eaLnBrk="1" hangingPunct="1">
              <a:lnSpc>
                <a:spcPct val="90000"/>
              </a:lnSpc>
              <a:buFontTx/>
              <a:buNone/>
            </a:pPr>
            <a:r>
              <a:rPr lang="tr-TR" sz="1000" smtClean="0">
                <a:solidFill>
                  <a:schemeClr val="bg1"/>
                </a:solidFill>
              </a:rPr>
              <a:t>Bill-Email = a94506@yahoo.com </a:t>
            </a:r>
          </a:p>
          <a:p>
            <a:pPr eaLnBrk="1" hangingPunct="1">
              <a:lnSpc>
                <a:spcPct val="90000"/>
              </a:lnSpc>
              <a:buFontTx/>
              <a:buNone/>
            </a:pPr>
            <a:r>
              <a:rPr lang="tr-TR" sz="1000" smtClean="0">
                <a:solidFill>
                  <a:schemeClr val="bg1"/>
                </a:solidFill>
              </a:rPr>
              <a:t>Bill-Firstname = Michael </a:t>
            </a:r>
          </a:p>
          <a:p>
            <a:pPr eaLnBrk="1" hangingPunct="1">
              <a:lnSpc>
                <a:spcPct val="90000"/>
              </a:lnSpc>
              <a:buFontTx/>
              <a:buNone/>
            </a:pPr>
            <a:r>
              <a:rPr lang="tr-TR" sz="1000" smtClean="0">
                <a:solidFill>
                  <a:schemeClr val="bg1"/>
                </a:solidFill>
              </a:rPr>
              <a:t>Bill-Lastname = Deffina </a:t>
            </a:r>
          </a:p>
          <a:p>
            <a:pPr eaLnBrk="1" hangingPunct="1">
              <a:lnSpc>
                <a:spcPct val="90000"/>
              </a:lnSpc>
              <a:buFontTx/>
              <a:buNone/>
            </a:pPr>
            <a:r>
              <a:rPr lang="tr-TR" sz="1000" smtClean="0">
                <a:solidFill>
                  <a:schemeClr val="bg1"/>
                </a:solidFill>
              </a:rPr>
              <a:t>Bill-Name = Michael Deffina </a:t>
            </a:r>
          </a:p>
          <a:p>
            <a:pPr eaLnBrk="1" hangingPunct="1">
              <a:lnSpc>
                <a:spcPct val="90000"/>
              </a:lnSpc>
              <a:buFontTx/>
              <a:buNone/>
            </a:pPr>
            <a:r>
              <a:rPr lang="tr-TR" sz="1000" smtClean="0">
                <a:solidFill>
                  <a:schemeClr val="bg1"/>
                </a:solidFill>
              </a:rPr>
              <a:t>Bill-Password = Password </a:t>
            </a:r>
          </a:p>
          <a:p>
            <a:pPr eaLnBrk="1" hangingPunct="1">
              <a:lnSpc>
                <a:spcPct val="90000"/>
              </a:lnSpc>
              <a:buFontTx/>
              <a:buNone/>
            </a:pPr>
            <a:r>
              <a:rPr lang="tr-TR" sz="1000" smtClean="0">
                <a:solidFill>
                  <a:schemeClr val="bg1"/>
                </a:solidFill>
              </a:rPr>
              <a:t>Bill-Phone = 925-736-8433 </a:t>
            </a:r>
          </a:p>
          <a:p>
            <a:pPr eaLnBrk="1" hangingPunct="1">
              <a:lnSpc>
                <a:spcPct val="90000"/>
              </a:lnSpc>
              <a:buFontTx/>
              <a:buNone/>
            </a:pPr>
            <a:r>
              <a:rPr lang="tr-TR" sz="1000" smtClean="0">
                <a:solidFill>
                  <a:schemeClr val="bg1"/>
                </a:solidFill>
              </a:rPr>
              <a:t>Bill-State = CA </a:t>
            </a:r>
          </a:p>
          <a:p>
            <a:pPr eaLnBrk="1" hangingPunct="1">
              <a:lnSpc>
                <a:spcPct val="90000"/>
              </a:lnSpc>
              <a:buFontTx/>
              <a:buNone/>
            </a:pPr>
            <a:r>
              <a:rPr lang="tr-TR" sz="1000" smtClean="0">
                <a:solidFill>
                  <a:schemeClr val="bg1"/>
                </a:solidFill>
              </a:rPr>
              <a:t>Bill-Zip = 94506 </a:t>
            </a:r>
          </a:p>
          <a:p>
            <a:pPr eaLnBrk="1" hangingPunct="1">
              <a:lnSpc>
                <a:spcPct val="90000"/>
              </a:lnSpc>
              <a:buFontTx/>
              <a:buNone/>
            </a:pPr>
            <a:r>
              <a:rPr lang="tr-TR" sz="1000" smtClean="0">
                <a:solidFill>
                  <a:schemeClr val="bg1"/>
                </a:solidFill>
              </a:rPr>
              <a:t>Card-Expiry = 3/2006 </a:t>
            </a:r>
          </a:p>
          <a:p>
            <a:pPr eaLnBrk="1" hangingPunct="1">
              <a:lnSpc>
                <a:spcPct val="90000"/>
              </a:lnSpc>
              <a:buFontTx/>
              <a:buNone/>
            </a:pPr>
            <a:r>
              <a:rPr lang="tr-TR" sz="1000" smtClean="0">
                <a:solidFill>
                  <a:schemeClr val="bg1"/>
                </a:solidFill>
              </a:rPr>
              <a:t>Card-Name = Visa </a:t>
            </a:r>
          </a:p>
          <a:p>
            <a:pPr eaLnBrk="1" hangingPunct="1">
              <a:lnSpc>
                <a:spcPct val="90000"/>
              </a:lnSpc>
              <a:buFontTx/>
              <a:buNone/>
            </a:pPr>
            <a:r>
              <a:rPr lang="tr-TR" sz="1000" smtClean="0">
                <a:solidFill>
                  <a:schemeClr val="bg1"/>
                </a:solidFill>
              </a:rPr>
              <a:t>Card-Number = 4337369000000914 </a:t>
            </a:r>
          </a:p>
          <a:p>
            <a:pPr eaLnBrk="1" hangingPunct="1">
              <a:lnSpc>
                <a:spcPct val="90000"/>
              </a:lnSpc>
              <a:buFontTx/>
              <a:buNone/>
            </a:pPr>
            <a:r>
              <a:rPr lang="tr-TR" sz="1000" smtClean="0">
                <a:solidFill>
                  <a:schemeClr val="bg1"/>
                </a:solidFill>
              </a:rPr>
              <a:t>CardAuth-Amount = 9.94 </a:t>
            </a:r>
          </a:p>
          <a:p>
            <a:pPr eaLnBrk="1" hangingPunct="1">
              <a:lnSpc>
                <a:spcPct val="90000"/>
              </a:lnSpc>
              <a:buFontTx/>
              <a:buNone/>
            </a:pPr>
            <a:r>
              <a:rPr lang="tr-TR" sz="1000" smtClean="0">
                <a:solidFill>
                  <a:schemeClr val="bg1"/>
                </a:solidFill>
              </a:rPr>
              <a:t>CardAuth-Approval-Number = 025923 </a:t>
            </a:r>
          </a:p>
          <a:p>
            <a:pPr eaLnBrk="1" hangingPunct="1">
              <a:lnSpc>
                <a:spcPct val="90000"/>
              </a:lnSpc>
              <a:buFontTx/>
              <a:buNone/>
            </a:pPr>
            <a:r>
              <a:rPr lang="tr-TR" sz="1000" smtClean="0">
                <a:solidFill>
                  <a:schemeClr val="bg1"/>
                </a:solidFill>
              </a:rPr>
              <a:t>Currency = USD </a:t>
            </a:r>
          </a:p>
          <a:p>
            <a:pPr eaLnBrk="1" hangingPunct="1">
              <a:lnSpc>
                <a:spcPct val="90000"/>
              </a:lnSpc>
              <a:buFontTx/>
              <a:buNone/>
            </a:pPr>
            <a:r>
              <a:rPr lang="tr-TR" sz="1000" smtClean="0">
                <a:solidFill>
                  <a:schemeClr val="bg1"/>
                </a:solidFill>
              </a:rPr>
              <a:t>Date = Mon Dec 29 04:55:46 2003 GMT </a:t>
            </a:r>
          </a:p>
          <a:p>
            <a:pPr eaLnBrk="1" hangingPunct="1">
              <a:lnSpc>
                <a:spcPct val="90000"/>
              </a:lnSpc>
              <a:buFontTx/>
              <a:buNone/>
            </a:pPr>
            <a:r>
              <a:rPr lang="tr-TR" sz="1000" smtClean="0">
                <a:solidFill>
                  <a:schemeClr val="bg1"/>
                </a:solidFill>
              </a:rPr>
              <a:t>ID = tang-shop-10005 </a:t>
            </a:r>
          </a:p>
          <a:p>
            <a:pPr eaLnBrk="1" hangingPunct="1">
              <a:lnSpc>
                <a:spcPct val="90000"/>
              </a:lnSpc>
              <a:buFontTx/>
              <a:buNone/>
            </a:pPr>
            <a:r>
              <a:rPr lang="tr-TR" sz="1000" smtClean="0">
                <a:solidFill>
                  <a:schemeClr val="bg1"/>
                </a:solidFill>
              </a:rPr>
              <a:t>Item-Code-1 = HF-ADNOK7210 </a:t>
            </a:r>
          </a:p>
          <a:p>
            <a:pPr eaLnBrk="1" hangingPunct="1">
              <a:lnSpc>
                <a:spcPct val="90000"/>
              </a:lnSpc>
              <a:buFontTx/>
              <a:buNone/>
            </a:pPr>
            <a:r>
              <a:rPr lang="tr-TR" sz="1000" smtClean="0">
                <a:solidFill>
                  <a:schemeClr val="bg1"/>
                </a:solidFill>
              </a:rPr>
              <a:t>Item-Count = 1 </a:t>
            </a:r>
          </a:p>
          <a:p>
            <a:pPr eaLnBrk="1" hangingPunct="1">
              <a:lnSpc>
                <a:spcPct val="90000"/>
              </a:lnSpc>
              <a:buFontTx/>
              <a:buNone/>
            </a:pPr>
            <a:r>
              <a:rPr lang="tr-TR" sz="1000" smtClean="0">
                <a:solidFill>
                  <a:schemeClr val="bg1"/>
                </a:solidFill>
              </a:rPr>
              <a:t>Item-Description-1 = Hands-free Audio Adaptor, 2.5mm jack: Nokia 2270, 2275, 2285, 3100, 3200, 3300, 3570, 3585, 3585i, 3586i, 3588i,3589i, 5100, 6100, 6200, 6560, 6610, 6800, 7210, 7250i </a:t>
            </a:r>
          </a:p>
          <a:p>
            <a:pPr eaLnBrk="1" hangingPunct="1">
              <a:lnSpc>
                <a:spcPct val="90000"/>
              </a:lnSpc>
              <a:buFontTx/>
              <a:buNone/>
            </a:pPr>
            <a:r>
              <a:rPr lang="tr-TR" sz="1000" smtClean="0">
                <a:solidFill>
                  <a:schemeClr val="bg1"/>
                </a:solidFill>
              </a:rPr>
              <a:t>Item-Id-1 = adaptor7210 </a:t>
            </a:r>
          </a:p>
          <a:p>
            <a:pPr eaLnBrk="1" hangingPunct="1">
              <a:lnSpc>
                <a:spcPct val="90000"/>
              </a:lnSpc>
              <a:buFontTx/>
              <a:buNone/>
            </a:pPr>
            <a:r>
              <a:rPr lang="tr-TR" sz="1000" smtClean="0">
                <a:solidFill>
                  <a:schemeClr val="bg1"/>
                </a:solidFill>
              </a:rPr>
              <a:t>Item-Quantity-1 = 1 </a:t>
            </a:r>
          </a:p>
          <a:p>
            <a:pPr eaLnBrk="1" hangingPunct="1">
              <a:lnSpc>
                <a:spcPct val="90000"/>
              </a:lnSpc>
              <a:buFontTx/>
              <a:buNone/>
            </a:pPr>
            <a:r>
              <a:rPr lang="tr-TR" sz="1000" smtClean="0">
                <a:solidFill>
                  <a:schemeClr val="bg1"/>
                </a:solidFill>
              </a:rPr>
              <a:t>Item-Taxable-1 = YES </a:t>
            </a:r>
          </a:p>
        </p:txBody>
      </p:sp>
      <p:pic>
        <p:nvPicPr>
          <p:cNvPr id="5124" name="Picture 4" descr="hacke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1844675"/>
            <a:ext cx="152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700338" y="388938"/>
            <a:ext cx="3894137" cy="519112"/>
          </a:xfrm>
          <a:prstGeom prst="rect">
            <a:avLst/>
          </a:prstGeom>
          <a:noFill/>
          <a:ln w="9525" algn="ctr">
            <a:noFill/>
            <a:miter lim="800000"/>
            <a:headEnd/>
            <a:tailEnd/>
          </a:ln>
          <a:effectLst/>
        </p:spPr>
        <p:txBody>
          <a:bodyPr wrap="none">
            <a:spAutoFit/>
          </a:bodyPr>
          <a:lstStyle/>
          <a:p>
            <a:pPr>
              <a:defRPr/>
            </a:pPr>
            <a:r>
              <a:rPr lang="tr-TR" sz="2800" i="0">
                <a:effectLst>
                  <a:outerShdw blurRad="38100" dist="38100" dir="2700000" algn="tl">
                    <a:srgbClr val="C0C0C0"/>
                  </a:outerShdw>
                </a:effectLst>
              </a:rPr>
              <a:t>Kart Bilgilerinin Temini</a:t>
            </a: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981075"/>
            <a:ext cx="36195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1" name="Picture 7" descr="bomb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174750"/>
            <a:ext cx="4962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268413"/>
            <a:ext cx="4800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981075"/>
            <a:ext cx="529272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268413"/>
            <a:ext cx="88931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1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1000"/>
                                        <p:tgtEl>
                                          <p:spTgt spid="16390"/>
                                        </p:tgtEl>
                                      </p:cBhvr>
                                    </p:animEffect>
                                    <p:set>
                                      <p:cBhvr>
                                        <p:cTn id="12" dur="1" fill="hold">
                                          <p:stCondLst>
                                            <p:cond delay="999"/>
                                          </p:stCondLst>
                                        </p:cTn>
                                        <p:tgtEl>
                                          <p:spTgt spid="16390"/>
                                        </p:tgtEl>
                                        <p:attrNameLst>
                                          <p:attrName>style.visibility</p:attrName>
                                        </p:attrNameLst>
                                      </p:cBhvr>
                                      <p:to>
                                        <p:strVal val="hidden"/>
                                      </p:to>
                                    </p:set>
                                  </p:childTnLst>
                                </p:cTn>
                              </p:par>
                            </p:childTnLst>
                          </p:cTn>
                        </p:par>
                        <p:par>
                          <p:cTn id="13" fill="hold" nodeType="afterGroup">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blinds(horizontal)">
                                      <p:cBhvr>
                                        <p:cTn id="16" dur="1000"/>
                                        <p:tgtEl>
                                          <p:spTgt spid="163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nodeType="clickEffect">
                                  <p:stCondLst>
                                    <p:cond delay="0"/>
                                  </p:stCondLst>
                                  <p:childTnLst>
                                    <p:animEffect transition="out" filter="blinds(horizontal)">
                                      <p:cBhvr>
                                        <p:cTn id="20" dur="1000"/>
                                        <p:tgtEl>
                                          <p:spTgt spid="16391"/>
                                        </p:tgtEl>
                                      </p:cBhvr>
                                    </p:animEffect>
                                    <p:set>
                                      <p:cBhvr>
                                        <p:cTn id="21" dur="1" fill="hold">
                                          <p:stCondLst>
                                            <p:cond delay="999"/>
                                          </p:stCondLst>
                                        </p:cTn>
                                        <p:tgtEl>
                                          <p:spTgt spid="16391"/>
                                        </p:tgtEl>
                                        <p:attrNameLst>
                                          <p:attrName>style.visibility</p:attrName>
                                        </p:attrNameLst>
                                      </p:cBhvr>
                                      <p:to>
                                        <p:strVal val="hidden"/>
                                      </p:to>
                                    </p:se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blinds(horizontal)">
                                      <p:cBhvr>
                                        <p:cTn id="25" dur="1000"/>
                                        <p:tgtEl>
                                          <p:spTgt spid="163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1000"/>
                                        <p:tgtEl>
                                          <p:spTgt spid="16392"/>
                                        </p:tgtEl>
                                      </p:cBhvr>
                                    </p:animEffect>
                                    <p:set>
                                      <p:cBhvr>
                                        <p:cTn id="30" dur="1" fill="hold">
                                          <p:stCondLst>
                                            <p:cond delay="999"/>
                                          </p:stCondLst>
                                        </p:cTn>
                                        <p:tgtEl>
                                          <p:spTgt spid="16392"/>
                                        </p:tgtEl>
                                        <p:attrNameLst>
                                          <p:attrName>style.visibility</p:attrName>
                                        </p:attrNameLst>
                                      </p:cBhvr>
                                      <p:to>
                                        <p:strVal val="hidden"/>
                                      </p:to>
                                    </p:set>
                                  </p:childTnLst>
                                </p:cTn>
                              </p:par>
                            </p:childTnLst>
                          </p:cTn>
                        </p:par>
                        <p:par>
                          <p:cTn id="31" fill="hold" nodeType="afterGroup">
                            <p:stCondLst>
                              <p:cond delay="1000"/>
                            </p:stCondLst>
                            <p:childTnLst>
                              <p:par>
                                <p:cTn id="32" presetID="3" presetClass="entr" presetSubtype="10" fill="hold" nodeType="afterEffect">
                                  <p:stCondLst>
                                    <p:cond delay="0"/>
                                  </p:stCondLst>
                                  <p:childTnLst>
                                    <p:set>
                                      <p:cBhvr>
                                        <p:cTn id="33" dur="1" fill="hold">
                                          <p:stCondLst>
                                            <p:cond delay="0"/>
                                          </p:stCondLst>
                                        </p:cTn>
                                        <p:tgtEl>
                                          <p:spTgt spid="16393"/>
                                        </p:tgtEl>
                                        <p:attrNameLst>
                                          <p:attrName>style.visibility</p:attrName>
                                        </p:attrNameLst>
                                      </p:cBhvr>
                                      <p:to>
                                        <p:strVal val="visible"/>
                                      </p:to>
                                    </p:set>
                                    <p:animEffect transition="in" filter="blinds(horizontal)">
                                      <p:cBhvr>
                                        <p:cTn id="34" dur="1000"/>
                                        <p:tgtEl>
                                          <p:spTgt spid="163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1000"/>
                                        <p:tgtEl>
                                          <p:spTgt spid="16393"/>
                                        </p:tgtEl>
                                      </p:cBhvr>
                                    </p:animEffect>
                                    <p:set>
                                      <p:cBhvr>
                                        <p:cTn id="39" dur="1" fill="hold">
                                          <p:stCondLst>
                                            <p:cond delay="999"/>
                                          </p:stCondLst>
                                        </p:cTn>
                                        <p:tgtEl>
                                          <p:spTgt spid="1639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16394"/>
                                        </p:tgtEl>
                                        <p:attrNameLst>
                                          <p:attrName>style.visibility</p:attrName>
                                        </p:attrNameLst>
                                      </p:cBhvr>
                                      <p:to>
                                        <p:strVal val="visible"/>
                                      </p:to>
                                    </p:set>
                                    <p:animEffect transition="in" filter="box(out)">
                                      <p:cBhvr>
                                        <p:cTn id="44"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339975" y="404813"/>
            <a:ext cx="4313238" cy="519112"/>
          </a:xfrm>
          <a:prstGeom prst="rect">
            <a:avLst/>
          </a:prstGeom>
          <a:noFill/>
          <a:ln w="9525" algn="ctr">
            <a:noFill/>
            <a:miter lim="800000"/>
            <a:headEnd/>
            <a:tailEnd/>
          </a:ln>
          <a:effectLst/>
        </p:spPr>
        <p:txBody>
          <a:bodyPr wrap="none">
            <a:spAutoFit/>
          </a:bodyPr>
          <a:lstStyle/>
          <a:p>
            <a:pPr>
              <a:defRPr/>
            </a:pPr>
            <a:r>
              <a:rPr lang="tr-TR" sz="2800" i="0">
                <a:effectLst>
                  <a:outerShdw blurRad="38100" dist="38100" dir="2700000" algn="tl">
                    <a:srgbClr val="C0C0C0"/>
                  </a:outerShdw>
                </a:effectLst>
              </a:rPr>
              <a:t>Manyetik Kart Kopyalama</a:t>
            </a:r>
          </a:p>
        </p:txBody>
      </p:sp>
      <p:sp>
        <p:nvSpPr>
          <p:cNvPr id="6157" name="Rectangle 13"/>
          <p:cNvSpPr>
            <a:spLocks noChangeArrowheads="1"/>
          </p:cNvSpPr>
          <p:nvPr/>
        </p:nvSpPr>
        <p:spPr bwMode="auto">
          <a:xfrm>
            <a:off x="673100" y="1125538"/>
            <a:ext cx="8229600" cy="4114800"/>
          </a:xfrm>
          <a:prstGeom prst="rect">
            <a:avLst/>
          </a:prstGeom>
          <a:noFill/>
          <a:ln w="9525">
            <a:noFill/>
            <a:miter lim="800000"/>
            <a:headEnd/>
            <a:tailEnd/>
          </a:ln>
          <a:effectLst/>
        </p:spPr>
        <p:txBody>
          <a:bodyPr/>
          <a:lstStyle/>
          <a:p>
            <a:pPr marL="342900" indent="-342900">
              <a:spcBef>
                <a:spcPct val="20000"/>
              </a:spcBef>
              <a:defRPr/>
            </a:pPr>
            <a:endParaRPr lang="tr-TR" sz="2200" i="0" u="sng">
              <a:solidFill>
                <a:schemeClr val="tx1"/>
              </a:solidFill>
              <a:effectLst>
                <a:outerShdw blurRad="38100" dist="38100" dir="2700000" algn="tl">
                  <a:srgbClr val="C0C0C0"/>
                </a:outerShdw>
              </a:effectLst>
            </a:endParaRPr>
          </a:p>
          <a:p>
            <a:pPr marL="342900" indent="-342900">
              <a:spcBef>
                <a:spcPct val="20000"/>
              </a:spcBef>
              <a:defRPr/>
            </a:pPr>
            <a:r>
              <a:rPr lang="tr-TR" sz="2200" i="0" u="sng">
                <a:solidFill>
                  <a:schemeClr val="bg1"/>
                </a:solidFill>
                <a:effectLst>
                  <a:outerShdw blurRad="38100" dist="38100" dir="2700000" algn="tl">
                    <a:srgbClr val="C0C0C0"/>
                  </a:outerShdw>
                </a:effectLst>
              </a:rPr>
              <a:t>Suçun İşleniş Şekli</a:t>
            </a:r>
          </a:p>
          <a:p>
            <a:pPr marL="342900" indent="-342900">
              <a:spcBef>
                <a:spcPct val="20000"/>
              </a:spcBef>
              <a:defRPr/>
            </a:pPr>
            <a:endParaRPr lang="tr-TR" sz="2200" b="0">
              <a:solidFill>
                <a:schemeClr val="bg1"/>
              </a:solidFill>
              <a:effectLst>
                <a:outerShdw blurRad="38100" dist="38100" dir="2700000" algn="tl">
                  <a:srgbClr val="C0C0C0"/>
                </a:outerShdw>
              </a:effectLst>
            </a:endParaRP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Cihazların temin aşaması.</a:t>
            </a: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Kartların Kopyalanması aşaması.</a:t>
            </a: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Kopya Kartlar ile alış veriş yapılıp nakit paraya cevirme.</a:t>
            </a: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Pin Numaraları tespit edilmiş kartlar ile yurt dışından nakit çekimi.</a:t>
            </a: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Pin Numaraları tespit edilmiş kartlar ile yurt içinden nakit çekimi.</a:t>
            </a:r>
          </a:p>
          <a:p>
            <a:pPr marL="342900" indent="-342900" algn="l">
              <a:spcBef>
                <a:spcPct val="20000"/>
              </a:spcBef>
              <a:buFontTx/>
              <a:buBlip>
                <a:blip r:embed="rId3"/>
              </a:buBlip>
              <a:defRPr/>
            </a:pPr>
            <a:r>
              <a:rPr lang="tr-TR" b="0">
                <a:solidFill>
                  <a:srgbClr val="FFFF00"/>
                </a:solidFill>
                <a:effectLst>
                  <a:outerShdw blurRad="38100" dist="38100" dir="2700000" algn="tl">
                    <a:srgbClr val="C0C0C0"/>
                  </a:outerShdw>
                </a:effectLst>
              </a:rPr>
              <a:t>Elde edilen nakit paranın sahte hesaplara yatırılması</a:t>
            </a:r>
          </a:p>
        </p:txBody>
      </p:sp>
      <p:pic>
        <p:nvPicPr>
          <p:cNvPr id="6159" name="Picture 15" descr="mce33h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125538"/>
            <a:ext cx="2057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a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9" descr="NEWDcp00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1268413"/>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0" descr="mone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5257800"/>
            <a:ext cx="1371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6159"/>
                                        </p:tgtEl>
                                        <p:attrNameLst>
                                          <p:attrName>style.visibility</p:attrName>
                                        </p:attrNameLst>
                                      </p:cBhvr>
                                      <p:to>
                                        <p:strVal val="visible"/>
                                      </p:to>
                                    </p:set>
                                    <p:anim calcmode="lin" valueType="num">
                                      <p:cBhvr>
                                        <p:cTn id="7" dur="500" fill="hold"/>
                                        <p:tgtEl>
                                          <p:spTgt spid="6159"/>
                                        </p:tgtEl>
                                        <p:attrNameLst>
                                          <p:attrName>ppt_w</p:attrName>
                                        </p:attrNameLst>
                                      </p:cBhvr>
                                      <p:tavLst>
                                        <p:tav tm="0">
                                          <p:val>
                                            <p:fltVal val="0"/>
                                          </p:val>
                                        </p:tav>
                                        <p:tav tm="100000">
                                          <p:val>
                                            <p:strVal val="#ppt_w"/>
                                          </p:val>
                                        </p:tav>
                                      </p:tavLst>
                                    </p:anim>
                                    <p:anim calcmode="lin" valueType="num">
                                      <p:cBhvr>
                                        <p:cTn id="8" dur="500" fill="hold"/>
                                        <p:tgtEl>
                                          <p:spTgt spid="615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nodeType="afterEffect">
                                  <p:stCondLst>
                                    <p:cond delay="1000"/>
                                  </p:stCondLst>
                                  <p:childTnLst>
                                    <p:set>
                                      <p:cBhvr>
                                        <p:cTn id="11" dur="1" fill="hold">
                                          <p:stCondLst>
                                            <p:cond delay="0"/>
                                          </p:stCondLst>
                                        </p:cTn>
                                        <p:tgtEl>
                                          <p:spTgt spid="6163"/>
                                        </p:tgtEl>
                                        <p:attrNameLst>
                                          <p:attrName>style.visibility</p:attrName>
                                        </p:attrNameLst>
                                      </p:cBhvr>
                                      <p:to>
                                        <p:strVal val="visible"/>
                                      </p:to>
                                    </p:set>
                                    <p:anim calcmode="lin" valueType="num">
                                      <p:cBhvr>
                                        <p:cTn id="12" dur="500" fill="hold"/>
                                        <p:tgtEl>
                                          <p:spTgt spid="6163"/>
                                        </p:tgtEl>
                                        <p:attrNameLst>
                                          <p:attrName>ppt_w</p:attrName>
                                        </p:attrNameLst>
                                      </p:cBhvr>
                                      <p:tavLst>
                                        <p:tav tm="0">
                                          <p:val>
                                            <p:fltVal val="0"/>
                                          </p:val>
                                        </p:tav>
                                        <p:tav tm="100000">
                                          <p:val>
                                            <p:strVal val="#ppt_w"/>
                                          </p:val>
                                        </p:tav>
                                      </p:tavLst>
                                    </p:anim>
                                    <p:anim calcmode="lin" valueType="num">
                                      <p:cBhvr>
                                        <p:cTn id="13" dur="500" fill="hold"/>
                                        <p:tgtEl>
                                          <p:spTgt spid="616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nodeType="afterEffect">
                                  <p:stCondLst>
                                    <p:cond delay="1000"/>
                                  </p:stCondLst>
                                  <p:childTnLst>
                                    <p:set>
                                      <p:cBhvr>
                                        <p:cTn id="16" dur="1" fill="hold">
                                          <p:stCondLst>
                                            <p:cond delay="0"/>
                                          </p:stCondLst>
                                        </p:cTn>
                                        <p:tgtEl>
                                          <p:spTgt spid="6161"/>
                                        </p:tgtEl>
                                        <p:attrNameLst>
                                          <p:attrName>style.visibility</p:attrName>
                                        </p:attrNameLst>
                                      </p:cBhvr>
                                      <p:to>
                                        <p:strVal val="visible"/>
                                      </p:to>
                                    </p:set>
                                    <p:anim calcmode="lin" valueType="num">
                                      <p:cBhvr>
                                        <p:cTn id="17" dur="500" fill="hold"/>
                                        <p:tgtEl>
                                          <p:spTgt spid="6161"/>
                                        </p:tgtEl>
                                        <p:attrNameLst>
                                          <p:attrName>ppt_w</p:attrName>
                                        </p:attrNameLst>
                                      </p:cBhvr>
                                      <p:tavLst>
                                        <p:tav tm="0">
                                          <p:val>
                                            <p:fltVal val="0"/>
                                          </p:val>
                                        </p:tav>
                                        <p:tav tm="100000">
                                          <p:val>
                                            <p:strVal val="#ppt_w"/>
                                          </p:val>
                                        </p:tav>
                                      </p:tavLst>
                                    </p:anim>
                                    <p:anim calcmode="lin" valueType="num">
                                      <p:cBhvr>
                                        <p:cTn id="18" dur="500" fill="hold"/>
                                        <p:tgtEl>
                                          <p:spTgt spid="616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nodeType="afterEffect">
                                  <p:stCondLst>
                                    <p:cond delay="1000"/>
                                  </p:stCondLst>
                                  <p:childTnLst>
                                    <p:set>
                                      <p:cBhvr>
                                        <p:cTn id="21" dur="1" fill="hold">
                                          <p:stCondLst>
                                            <p:cond delay="0"/>
                                          </p:stCondLst>
                                        </p:cTn>
                                        <p:tgtEl>
                                          <p:spTgt spid="6164"/>
                                        </p:tgtEl>
                                        <p:attrNameLst>
                                          <p:attrName>style.visibility</p:attrName>
                                        </p:attrNameLst>
                                      </p:cBhvr>
                                      <p:to>
                                        <p:strVal val="visible"/>
                                      </p:to>
                                    </p:set>
                                    <p:anim calcmode="lin" valueType="num">
                                      <p:cBhvr>
                                        <p:cTn id="22" dur="500" fill="hold"/>
                                        <p:tgtEl>
                                          <p:spTgt spid="6164"/>
                                        </p:tgtEl>
                                        <p:attrNameLst>
                                          <p:attrName>ppt_w</p:attrName>
                                        </p:attrNameLst>
                                      </p:cBhvr>
                                      <p:tavLst>
                                        <p:tav tm="0">
                                          <p:val>
                                            <p:fltVal val="0"/>
                                          </p:val>
                                        </p:tav>
                                        <p:tav tm="100000">
                                          <p:val>
                                            <p:strVal val="#ppt_w"/>
                                          </p:val>
                                        </p:tav>
                                      </p:tavLst>
                                    </p:anim>
                                    <p:anim calcmode="lin" valueType="num">
                                      <p:cBhvr>
                                        <p:cTn id="23" dur="500" fill="hold"/>
                                        <p:tgtEl>
                                          <p:spTgt spid="6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Picture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396875" y="1325563"/>
            <a:ext cx="8712200" cy="1311275"/>
          </a:xfrm>
          <a:prstGeom prst="rect">
            <a:avLst/>
          </a:prstGeom>
          <a:noFill/>
          <a:ln w="9525">
            <a:noFill/>
            <a:miter lim="800000"/>
            <a:headEnd/>
            <a:tailEnd/>
          </a:ln>
          <a:effectLst/>
        </p:spPr>
        <p:txBody>
          <a:bodyPr>
            <a:spAutoFit/>
          </a:bodyPr>
          <a:lstStyle/>
          <a:p>
            <a:pPr>
              <a:defRPr/>
            </a:pPr>
            <a:r>
              <a:rPr lang="tr-TR" b="0">
                <a:solidFill>
                  <a:srgbClr val="FFFF00"/>
                </a:solidFill>
                <a:effectLst>
                  <a:outerShdw blurRad="38100" dist="38100" dir="2700000" algn="tl">
                    <a:srgbClr val="C0C0C0"/>
                  </a:outerShdw>
                </a:effectLst>
              </a:rPr>
              <a:t>Manyetik kart kopyalama cihazları İnternet Üzerindenki bu cihazları satan Online alış veriş sitelerinden satın alınmakta veya suçluların yurt dışında bulunan elemanları vasıtası ile temin edilip  bizzat yada posta yoluyla Türkiye’ye sokulmaktadır. </a:t>
            </a:r>
            <a:endParaRPr lang="tr-TR" b="0">
              <a:solidFill>
                <a:srgbClr val="0033CC"/>
              </a:solidFill>
              <a:effectLst>
                <a:outerShdw blurRad="38100" dist="38100" dir="2700000" algn="tl">
                  <a:srgbClr val="C0C0C0"/>
                </a:outerShdw>
              </a:effectLst>
            </a:endParaRPr>
          </a:p>
        </p:txBody>
      </p:sp>
      <p:pic>
        <p:nvPicPr>
          <p:cNvPr id="7171" name="Picture 3" descr="ka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932238"/>
            <a:ext cx="16764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52400" y="3092450"/>
            <a:ext cx="1219200" cy="3505200"/>
          </a:xfrm>
          <a:prstGeom prst="rect">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7175" name="Picture 7" descr="esho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497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AB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6865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ustom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149850"/>
            <a:ext cx="106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10"/>
          <p:cNvSpPr>
            <a:spLocks noChangeArrowheads="1"/>
          </p:cNvSpPr>
          <p:nvPr/>
        </p:nvSpPr>
        <p:spPr bwMode="auto">
          <a:xfrm>
            <a:off x="1447800" y="4292600"/>
            <a:ext cx="2590800" cy="485775"/>
          </a:xfrm>
          <a:prstGeom prst="rightArrow">
            <a:avLst>
              <a:gd name="adj1" fmla="val 22880"/>
              <a:gd name="adj2" fmla="val 38543"/>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7181" name="Picture 13" descr="harita_turkiy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997200"/>
            <a:ext cx="48974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17"/>
          <p:cNvSpPr txBox="1">
            <a:spLocks noChangeArrowheads="1"/>
          </p:cNvSpPr>
          <p:nvPr/>
        </p:nvSpPr>
        <p:spPr bwMode="auto">
          <a:xfrm>
            <a:off x="2057400" y="265113"/>
            <a:ext cx="4946650" cy="914400"/>
          </a:xfrm>
          <a:prstGeom prst="rect">
            <a:avLst/>
          </a:prstGeom>
          <a:noFill/>
          <a:ln w="9525" algn="ctr">
            <a:noFill/>
            <a:miter lim="800000"/>
            <a:headEnd/>
            <a:tailEnd/>
          </a:ln>
          <a:effectLst/>
        </p:spPr>
        <p:txBody>
          <a:bodyPr wrap="none">
            <a:spAutoFit/>
          </a:bodyPr>
          <a:lstStyle/>
          <a:p>
            <a:pPr>
              <a:defRPr/>
            </a:pPr>
            <a:r>
              <a:rPr lang="tr-TR" sz="2700" i="0">
                <a:effectLst>
                  <a:outerShdw blurRad="38100" dist="38100" dir="2700000" algn="tl">
                    <a:srgbClr val="C0C0C0"/>
                  </a:outerShdw>
                </a:effectLst>
              </a:rPr>
              <a:t>Manyetik Kart Kopyalama</a:t>
            </a:r>
          </a:p>
          <a:p>
            <a:pPr>
              <a:defRPr/>
            </a:pPr>
            <a:r>
              <a:rPr lang="tr-TR" sz="2700" i="0">
                <a:effectLst>
                  <a:outerShdw blurRad="38100" dist="38100" dir="2700000" algn="tl">
                    <a:srgbClr val="C0C0C0"/>
                  </a:outerShdw>
                </a:effectLst>
              </a:rPr>
              <a:t>Kopyalama Cihazlarının Temini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blinds(horizontal)">
                                      <p:cBhvr>
                                        <p:cTn id="11" dur="500"/>
                                        <p:tgtEl>
                                          <p:spTgt spid="7176"/>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blinds(horizontal)">
                                      <p:cBhvr>
                                        <p:cTn id="15" dur="500"/>
                                        <p:tgtEl>
                                          <p:spTgt spid="7175"/>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7177"/>
                                        </p:tgtEl>
                                        <p:attrNameLst>
                                          <p:attrName>style.visibility</p:attrName>
                                        </p:attrNameLst>
                                      </p:cBhvr>
                                      <p:to>
                                        <p:strVal val="visible"/>
                                      </p:to>
                                    </p:set>
                                    <p:animEffect transition="in" filter="blinds(horizontal)">
                                      <p:cBhvr>
                                        <p:cTn id="19" dur="500"/>
                                        <p:tgtEl>
                                          <p:spTgt spid="717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7171"/>
                                        </p:tgtEl>
                                        <p:attrNameLst>
                                          <p:attrName>style.visibility</p:attrName>
                                        </p:attrNameLst>
                                      </p:cBhvr>
                                      <p:to>
                                        <p:strVal val="visible"/>
                                      </p:to>
                                    </p:set>
                                    <p:animEffect transition="in" filter="dissolve">
                                      <p:cBhvr>
                                        <p:cTn id="23" dur="500"/>
                                        <p:tgtEl>
                                          <p:spTgt spid="7171"/>
                                        </p:tgtEl>
                                      </p:cBhvr>
                                    </p:animEffect>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7178"/>
                                        </p:tgtEl>
                                        <p:attrNameLst>
                                          <p:attrName>style.visibility</p:attrName>
                                        </p:attrNameLst>
                                      </p:cBhvr>
                                      <p:to>
                                        <p:strVal val="visible"/>
                                      </p:to>
                                    </p:set>
                                    <p:anim calcmode="lin" valueType="num">
                                      <p:cBhvr additive="base">
                                        <p:cTn id="27" dur="500" fill="hold"/>
                                        <p:tgtEl>
                                          <p:spTgt spid="7178"/>
                                        </p:tgtEl>
                                        <p:attrNameLst>
                                          <p:attrName>ppt_x</p:attrName>
                                        </p:attrNameLst>
                                      </p:cBhvr>
                                      <p:tavLst>
                                        <p:tav tm="0">
                                          <p:val>
                                            <p:strVal val="0-#ppt_w/2"/>
                                          </p:val>
                                        </p:tav>
                                        <p:tav tm="100000">
                                          <p:val>
                                            <p:strVal val="#ppt_x"/>
                                          </p:val>
                                        </p:tav>
                                      </p:tavLst>
                                    </p:anim>
                                    <p:anim calcmode="lin" valueType="num">
                                      <p:cBhvr additive="base">
                                        <p:cTn id="28" dur="500" fill="hold"/>
                                        <p:tgtEl>
                                          <p:spTgt spid="717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5" presetClass="entr" presetSubtype="10" fill="hold" nodeType="afterEffect">
                                  <p:stCondLst>
                                    <p:cond delay="0"/>
                                  </p:stCondLst>
                                  <p:childTnLst>
                                    <p:set>
                                      <p:cBhvr>
                                        <p:cTn id="31" dur="1" fill="hold">
                                          <p:stCondLst>
                                            <p:cond delay="0"/>
                                          </p:stCondLst>
                                        </p:cTn>
                                        <p:tgtEl>
                                          <p:spTgt spid="7181"/>
                                        </p:tgtEl>
                                        <p:attrNameLst>
                                          <p:attrName>style.visibility</p:attrName>
                                        </p:attrNameLst>
                                      </p:cBhvr>
                                      <p:to>
                                        <p:strVal val="visible"/>
                                      </p:to>
                                    </p:set>
                                    <p:animEffect transition="in" filter="checkerboard(across)">
                                      <p:cBhvr>
                                        <p:cTn id="3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Picture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412875"/>
            <a:ext cx="33845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716338"/>
            <a:ext cx="3384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p:nvSpPr>
        <p:spPr bwMode="auto">
          <a:xfrm>
            <a:off x="3614738" y="1504950"/>
            <a:ext cx="52054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a:solidFill>
                  <a:srgbClr val="FFFF00"/>
                </a:solidFill>
              </a:rPr>
              <a:t>Yurt içinde ve Yurt Dışında bir çok online alışveriş sitesi bu cihazların ve boş manyetik kartların satışını yapmaktadır.</a:t>
            </a:r>
          </a:p>
          <a:p>
            <a:pPr algn="l" eaLnBrk="1" hangingPunct="1"/>
            <a:endParaRPr lang="tr-TR">
              <a:solidFill>
                <a:srgbClr val="FFFF00"/>
              </a:solidFill>
            </a:endParaRPr>
          </a:p>
          <a:p>
            <a:pPr algn="l" eaLnBrk="1" hangingPunct="1"/>
            <a:r>
              <a:rPr lang="tr-TR" b="0" i="0">
                <a:solidFill>
                  <a:srgbClr val="FFFF00"/>
                </a:solidFill>
              </a:rPr>
              <a:t>Örnek olarak:</a:t>
            </a:r>
          </a:p>
          <a:p>
            <a:pPr algn="l" eaLnBrk="1" hangingPunct="1"/>
            <a:r>
              <a:rPr lang="tr-TR" b="0" i="0">
                <a:solidFill>
                  <a:schemeClr val="tx1"/>
                </a:solidFill>
                <a:hlinkClick r:id="rId5"/>
              </a:rPr>
              <a:t>http://www.mag-stripe.com/</a:t>
            </a:r>
            <a:endParaRPr lang="tr-TR" b="0" i="0">
              <a:solidFill>
                <a:schemeClr val="tx1"/>
              </a:solidFill>
            </a:endParaRPr>
          </a:p>
          <a:p>
            <a:pPr algn="l" eaLnBrk="1" hangingPunct="1"/>
            <a:r>
              <a:rPr lang="tr-TR" b="0" i="0">
                <a:solidFill>
                  <a:schemeClr val="tx1"/>
                </a:solidFill>
                <a:hlinkClick r:id="rId6"/>
              </a:rPr>
              <a:t>http://www.securetech-corp.com/</a:t>
            </a:r>
            <a:endParaRPr lang="tr-TR" b="0" i="0">
              <a:solidFill>
                <a:schemeClr val="tx1"/>
              </a:solidFill>
            </a:endParaRPr>
          </a:p>
          <a:p>
            <a:pPr algn="l" eaLnBrk="1" hangingPunct="1"/>
            <a:r>
              <a:rPr lang="tr-TR" b="0" i="0">
                <a:solidFill>
                  <a:schemeClr val="tx1"/>
                </a:solidFill>
                <a:hlinkClick r:id="rId7"/>
              </a:rPr>
              <a:t>http://shop.data.com.tr/</a:t>
            </a:r>
            <a:endParaRPr lang="tr-TR" b="0" i="0">
              <a:solidFill>
                <a:schemeClr val="tx1"/>
              </a:solidFill>
            </a:endParaRPr>
          </a:p>
          <a:p>
            <a:pPr algn="l" eaLnBrk="1" hangingPunct="1"/>
            <a:r>
              <a:rPr lang="tr-TR" b="0" i="0">
                <a:solidFill>
                  <a:srgbClr val="FFFF00"/>
                </a:solidFill>
              </a:rPr>
              <a:t>Gibi sayılabilecek yüzlerce alışveriş sitesi.</a:t>
            </a:r>
          </a:p>
        </p:txBody>
      </p:sp>
      <p:sp>
        <p:nvSpPr>
          <p:cNvPr id="8199" name="Text Box 7"/>
          <p:cNvSpPr txBox="1">
            <a:spLocks noChangeArrowheads="1"/>
          </p:cNvSpPr>
          <p:nvPr/>
        </p:nvSpPr>
        <p:spPr bwMode="auto">
          <a:xfrm>
            <a:off x="3708400" y="4603750"/>
            <a:ext cx="51847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a:t>Manyetik kartların kullanım alanı sadece kartlı banka siteminden ibaret olmayıp, kapı güvenlik sistemlerinde, kimlik tanıma sistemlerinde ve daha bir çok alanda kullanılabileceği için ülkemize bu kart okuma cihazların girmesi veya pazarlanması şuç teşkil etmemektedir</a:t>
            </a:r>
            <a:r>
              <a:rPr lang="tr-TR">
                <a:solidFill>
                  <a:srgbClr val="0033CC"/>
                </a:solidFill>
              </a:rPr>
              <a:t>. </a:t>
            </a:r>
          </a:p>
        </p:txBody>
      </p:sp>
      <p:sp>
        <p:nvSpPr>
          <p:cNvPr id="8203" name="Text Box 11"/>
          <p:cNvSpPr txBox="1">
            <a:spLocks noChangeArrowheads="1"/>
          </p:cNvSpPr>
          <p:nvPr/>
        </p:nvSpPr>
        <p:spPr bwMode="auto">
          <a:xfrm>
            <a:off x="2058988" y="188913"/>
            <a:ext cx="4946650" cy="914400"/>
          </a:xfrm>
          <a:prstGeom prst="rect">
            <a:avLst/>
          </a:prstGeom>
          <a:noFill/>
          <a:ln w="9525" algn="ctr">
            <a:noFill/>
            <a:miter lim="800000"/>
            <a:headEnd/>
            <a:tailEnd/>
          </a:ln>
          <a:effectLst/>
        </p:spPr>
        <p:txBody>
          <a:bodyPr wrap="none">
            <a:spAutoFit/>
          </a:bodyPr>
          <a:lstStyle/>
          <a:p>
            <a:pPr>
              <a:defRPr/>
            </a:pPr>
            <a:r>
              <a:rPr lang="tr-TR" sz="2700" i="0">
                <a:effectLst>
                  <a:outerShdw blurRad="38100" dist="38100" dir="2700000" algn="tl">
                    <a:srgbClr val="C0C0C0"/>
                  </a:outerShdw>
                </a:effectLst>
              </a:rPr>
              <a:t>Manyetik Kart Kopyalama</a:t>
            </a:r>
          </a:p>
          <a:p>
            <a:pPr>
              <a:defRPr/>
            </a:pPr>
            <a:r>
              <a:rPr lang="tr-TR" sz="2700" i="0">
                <a:effectLst>
                  <a:outerShdw blurRad="38100" dist="38100" dir="2700000" algn="tl">
                    <a:srgbClr val="C0C0C0"/>
                  </a:outerShdw>
                </a:effectLst>
              </a:rPr>
              <a:t>Kopyalama Cihazlarının Temini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par>
                                <p:cTn id="8" presetID="4" presetClass="entr" presetSubtype="16"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ox(in)">
                                      <p:cBhvr>
                                        <p:cTn id="10" dur="5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blinds(vertical)">
                                      <p:cBhvr>
                                        <p:cTn id="15"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slid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2" descr="credit%20c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4797425"/>
            <a:ext cx="18351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body" idx="1"/>
          </p:nvPr>
        </p:nvSpPr>
        <p:spPr>
          <a:xfrm>
            <a:off x="250825" y="1341438"/>
            <a:ext cx="8604250" cy="3146425"/>
          </a:xfrm>
        </p:spPr>
        <p:txBody>
          <a:bodyPr/>
          <a:lstStyle/>
          <a:p>
            <a:pPr algn="ctr" eaLnBrk="1" hangingPunct="1">
              <a:lnSpc>
                <a:spcPct val="80000"/>
              </a:lnSpc>
              <a:buFontTx/>
              <a:buNone/>
              <a:defRPr/>
            </a:pPr>
            <a:r>
              <a:rPr lang="tr-TR" sz="2000" i="1" smtClean="0">
                <a:solidFill>
                  <a:srgbClr val="FFFF00"/>
                </a:solidFill>
                <a:effectLst>
                  <a:outerShdw blurRad="38100" dist="38100" dir="2700000" algn="tl">
                    <a:srgbClr val="C0C0C0"/>
                  </a:outerShdw>
                </a:effectLst>
                <a:latin typeface="Times New Roman" pitchFamily="18" charset="0"/>
              </a:rPr>
              <a:t>Suçlular kartlı alış veriş yapan şahısların alış veriş yapabileceği yerlere veya bankaların ATM makinelerinin kart giriş yerlerine kart kopyalama cihazları yerleştirmektedirler.</a:t>
            </a:r>
          </a:p>
          <a:p>
            <a:pPr algn="ctr" eaLnBrk="1" hangingPunct="1">
              <a:lnSpc>
                <a:spcPct val="80000"/>
              </a:lnSpc>
              <a:buFontTx/>
              <a:buNone/>
              <a:defRPr/>
            </a:pPr>
            <a:r>
              <a:rPr lang="tr-TR" sz="2000" i="1" smtClean="0">
                <a:solidFill>
                  <a:srgbClr val="FFFF00"/>
                </a:solidFill>
                <a:effectLst>
                  <a:outerShdw blurRad="38100" dist="38100" dir="2700000" algn="tl">
                    <a:srgbClr val="C0C0C0"/>
                  </a:outerShdw>
                </a:effectLst>
                <a:latin typeface="Times New Roman" pitchFamily="18" charset="0"/>
              </a:rPr>
              <a:t>Alış veriş yapılan durumlarda müşteriler ödemelerini kredi kartıyla veya banka kartı ile pos makinelerinden yapacağı sırada kart fark ettirilmeden kopyalama cihazlarından geçirilerek kopyalanmakta bazı durumlarda ise pos cihazlarında arıza var şeklinde müşteriler kandırılıp kartlarının pin kodlarını elle girmeleri istenmek suretiyle pin kodlarını elde etmektedirler.</a:t>
            </a:r>
          </a:p>
          <a:p>
            <a:pPr algn="ctr" eaLnBrk="1" hangingPunct="1">
              <a:lnSpc>
                <a:spcPct val="80000"/>
              </a:lnSpc>
              <a:buFontTx/>
              <a:buNone/>
              <a:defRPr/>
            </a:pPr>
            <a:r>
              <a:rPr lang="tr-TR" sz="2000" i="1" smtClean="0">
                <a:solidFill>
                  <a:srgbClr val="FFFF00"/>
                </a:solidFill>
                <a:effectLst>
                  <a:outerShdw blurRad="38100" dist="38100" dir="2700000" algn="tl">
                    <a:srgbClr val="C0C0C0"/>
                  </a:outerShdw>
                </a:effectLst>
                <a:latin typeface="Times New Roman" pitchFamily="18" charset="0"/>
              </a:rPr>
              <a:t>ATM makinelerinin kart giriş yerlerine yerleştirilen kopyalama cihazlarında ise suçlular genellikle uzak bir yerlerde gözetlemede bulunmaktadırlar.  Daha Sonra kopyaladıkları kartları manyetik kart yazı cihazıyla boş kartlara yazıp kartın ikizini çıkartabilmektedirler.</a:t>
            </a:r>
          </a:p>
        </p:txBody>
      </p:sp>
      <p:pic>
        <p:nvPicPr>
          <p:cNvPr id="9223" name="Picture 7" descr="msr5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437063"/>
            <a:ext cx="23098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NEWDcp00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652963"/>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508500"/>
            <a:ext cx="2160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4"/>
          <p:cNvSpPr txBox="1">
            <a:spLocks noChangeArrowheads="1"/>
          </p:cNvSpPr>
          <p:nvPr/>
        </p:nvSpPr>
        <p:spPr bwMode="auto">
          <a:xfrm>
            <a:off x="1908175" y="188913"/>
            <a:ext cx="5118100" cy="914400"/>
          </a:xfrm>
          <a:prstGeom prst="rect">
            <a:avLst/>
          </a:prstGeom>
          <a:noFill/>
          <a:ln w="9525" algn="ctr">
            <a:noFill/>
            <a:miter lim="800000"/>
            <a:headEnd/>
            <a:tailEnd/>
          </a:ln>
          <a:effectLst/>
        </p:spPr>
        <p:txBody>
          <a:bodyPr wrap="none">
            <a:spAutoFit/>
          </a:bodyPr>
          <a:lstStyle/>
          <a:p>
            <a:pPr>
              <a:defRPr/>
            </a:pPr>
            <a:r>
              <a:rPr lang="tr-TR" sz="2700" i="0">
                <a:effectLst>
                  <a:outerShdw blurRad="38100" dist="38100" dir="2700000" algn="tl">
                    <a:srgbClr val="C0C0C0"/>
                  </a:outerShdw>
                </a:effectLst>
              </a:rPr>
              <a:t>Manyetik Kart Kopyalama</a:t>
            </a:r>
          </a:p>
          <a:p>
            <a:pPr>
              <a:defRPr/>
            </a:pPr>
            <a:r>
              <a:rPr lang="tr-TR" sz="2700" i="0">
                <a:effectLst>
                  <a:outerShdw blurRad="38100" dist="38100" dir="2700000" algn="tl">
                    <a:srgbClr val="C0C0C0"/>
                  </a:outerShdw>
                </a:effectLst>
              </a:rPr>
              <a:t>Kartların Kopyalanması Aşaması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box(in)">
                                      <p:cBhvr>
                                        <p:cTn id="10" dur="500"/>
                                        <p:tgtEl>
                                          <p:spTgt spid="9223"/>
                                        </p:tgtEl>
                                      </p:cBhvr>
                                    </p:animEffect>
                                  </p:childTnLst>
                                </p:cTn>
                              </p:par>
                              <p:par>
                                <p:cTn id="11" presetID="4" presetClass="entr" presetSubtype="16" fill="hold"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box(in)">
                                      <p:cBhvr>
                                        <p:cTn id="13" dur="500"/>
                                        <p:tgtEl>
                                          <p:spTgt spid="9225"/>
                                        </p:tgtEl>
                                      </p:cBhvr>
                                    </p:animEffect>
                                  </p:childTnLst>
                                </p:cTn>
                              </p:par>
                              <p:par>
                                <p:cTn id="14" presetID="4" presetClass="entr" presetSubtype="16" fill="hold"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box(in)">
                                      <p:cBhvr>
                                        <p:cTn id="1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body" idx="1"/>
          </p:nvPr>
        </p:nvSpPr>
        <p:spPr>
          <a:xfrm>
            <a:off x="179388" y="1341438"/>
            <a:ext cx="6553200" cy="1295400"/>
          </a:xfrm>
        </p:spPr>
        <p:txBody>
          <a:bodyPr/>
          <a:lstStyle/>
          <a:p>
            <a:pPr algn="ctr" eaLnBrk="1" hangingPunct="1">
              <a:buFontTx/>
              <a:buNone/>
              <a:defRPr/>
            </a:pPr>
            <a:r>
              <a:rPr lang="tr-TR" sz="2000" b="1" i="1" smtClean="0">
                <a:solidFill>
                  <a:srgbClr val="FFFF00"/>
                </a:solidFill>
                <a:effectLst>
                  <a:outerShdw blurRad="38100" dist="38100" dir="2700000" algn="tl">
                    <a:srgbClr val="C0C0C0"/>
                  </a:outerShdw>
                </a:effectLst>
                <a:latin typeface="Times New Roman" pitchFamily="18" charset="0"/>
              </a:rPr>
              <a:t>Banka ve Kredi Kartlarının arka yüzünde bulunan manyetik şerit Track adı verilen alanlarda ISO 7811/1~6  standartında Text ve Sayısal bilgi içermektedir. Genelde bu bigiler Track 1, 2, 3 şellinde 3 ayrı alana bölünmüş vaziyettedir.</a:t>
            </a:r>
          </a:p>
        </p:txBody>
      </p:sp>
      <p:pic>
        <p:nvPicPr>
          <p:cNvPr id="10245" name="Picture 5" descr="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1341438"/>
            <a:ext cx="24479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6"/>
          <p:cNvSpPr>
            <a:spLocks noChangeArrowheads="1"/>
          </p:cNvSpPr>
          <p:nvPr/>
        </p:nvSpPr>
        <p:spPr bwMode="auto">
          <a:xfrm rot="-1568626">
            <a:off x="6084888" y="1628775"/>
            <a:ext cx="1081087" cy="360363"/>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10247" name="Text Box 7"/>
          <p:cNvSpPr txBox="1">
            <a:spLocks noChangeArrowheads="1"/>
          </p:cNvSpPr>
          <p:nvPr/>
        </p:nvSpPr>
        <p:spPr bwMode="auto">
          <a:xfrm>
            <a:off x="179388" y="2852738"/>
            <a:ext cx="791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algn="l" eaLnBrk="1" hangingPunct="1"/>
            <a:r>
              <a:rPr lang="tr-TR" sz="1800">
                <a:solidFill>
                  <a:schemeClr val="bg1"/>
                </a:solidFill>
                <a:latin typeface="Arial" panose="020B0604020202020204" pitchFamily="34" charset="0"/>
              </a:rPr>
              <a:t>Track 1 Bilgi Alanı</a:t>
            </a:r>
            <a:r>
              <a:rPr lang="tr-TR" sz="1800" b="0" i="0">
                <a:solidFill>
                  <a:schemeClr val="bg1"/>
                </a:solidFill>
                <a:latin typeface="Arial" panose="020B0604020202020204" pitchFamily="34" charset="0"/>
              </a:rPr>
              <a:t> :</a:t>
            </a:r>
            <a:r>
              <a:rPr lang="tr-TR" sz="1800" b="0" i="0">
                <a:solidFill>
                  <a:schemeClr val="tx1"/>
                </a:solidFill>
                <a:latin typeface="Arial" panose="020B0604020202020204" pitchFamily="34" charset="0"/>
              </a:rPr>
              <a:t>   </a:t>
            </a:r>
            <a:r>
              <a:rPr lang="tr-TR" sz="1800" b="0" i="0">
                <a:solidFill>
                  <a:srgbClr val="FF0000"/>
                </a:solidFill>
                <a:latin typeface="Arial" panose="020B0604020202020204" pitchFamily="34" charset="0"/>
              </a:rPr>
              <a:t>B6700559004010400196^IRINA/IRINOVA </a:t>
            </a:r>
          </a:p>
        </p:txBody>
      </p:sp>
      <p:sp>
        <p:nvSpPr>
          <p:cNvPr id="10248" name="Text Box 8"/>
          <p:cNvSpPr txBox="1">
            <a:spLocks noChangeArrowheads="1"/>
          </p:cNvSpPr>
          <p:nvPr/>
        </p:nvSpPr>
        <p:spPr bwMode="auto">
          <a:xfrm>
            <a:off x="184150" y="3709988"/>
            <a:ext cx="791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algn="l" eaLnBrk="1" hangingPunct="1"/>
            <a:r>
              <a:rPr lang="tr-TR" sz="1800">
                <a:solidFill>
                  <a:schemeClr val="bg1"/>
                </a:solidFill>
                <a:latin typeface="Arial" panose="020B0604020202020204" pitchFamily="34" charset="0"/>
              </a:rPr>
              <a:t>Track 2 Bilgi Alanı</a:t>
            </a:r>
            <a:r>
              <a:rPr lang="tr-TR" sz="1800" b="0" i="0">
                <a:solidFill>
                  <a:schemeClr val="bg1"/>
                </a:solidFill>
                <a:latin typeface="Arial" panose="020B0604020202020204" pitchFamily="34" charset="0"/>
              </a:rPr>
              <a:t> :</a:t>
            </a:r>
            <a:r>
              <a:rPr lang="tr-TR" sz="1800" b="0" i="0">
                <a:solidFill>
                  <a:schemeClr val="tx1"/>
                </a:solidFill>
                <a:latin typeface="Arial" panose="020B0604020202020204" pitchFamily="34" charset="0"/>
              </a:rPr>
              <a:t>   </a:t>
            </a:r>
            <a:r>
              <a:rPr lang="tr-TR" sz="1800" b="0" i="0">
                <a:solidFill>
                  <a:srgbClr val="FF0000"/>
                </a:solidFill>
                <a:latin typeface="Arial" panose="020B0604020202020204" pitchFamily="34" charset="0"/>
              </a:rPr>
              <a:t>^061220132201000000002506500</a:t>
            </a:r>
          </a:p>
        </p:txBody>
      </p:sp>
      <p:sp>
        <p:nvSpPr>
          <p:cNvPr id="10249" name="Text Box 9"/>
          <p:cNvSpPr txBox="1">
            <a:spLocks noChangeArrowheads="1"/>
          </p:cNvSpPr>
          <p:nvPr/>
        </p:nvSpPr>
        <p:spPr bwMode="auto">
          <a:xfrm>
            <a:off x="184150" y="4502150"/>
            <a:ext cx="791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algn="l" eaLnBrk="1" hangingPunct="1"/>
            <a:r>
              <a:rPr lang="tr-TR" sz="1800">
                <a:solidFill>
                  <a:schemeClr val="bg1"/>
                </a:solidFill>
                <a:latin typeface="Arial" panose="020B0604020202020204" pitchFamily="34" charset="0"/>
              </a:rPr>
              <a:t>Track 2 Bilgi Alanı</a:t>
            </a:r>
            <a:r>
              <a:rPr lang="tr-TR" sz="1800" b="0" i="0">
                <a:solidFill>
                  <a:schemeClr val="bg1"/>
                </a:solidFill>
                <a:latin typeface="Arial" panose="020B0604020202020204" pitchFamily="34" charset="0"/>
              </a:rPr>
              <a:t> :</a:t>
            </a:r>
            <a:r>
              <a:rPr lang="tr-TR" sz="1800" b="0" i="0">
                <a:solidFill>
                  <a:schemeClr val="tx1"/>
                </a:solidFill>
                <a:latin typeface="Arial" panose="020B0604020202020204" pitchFamily="34" charset="0"/>
              </a:rPr>
              <a:t>   </a:t>
            </a:r>
            <a:r>
              <a:rPr lang="tr-TR" sz="1800" b="0" i="0">
                <a:solidFill>
                  <a:srgbClr val="FF0000"/>
                </a:solidFill>
                <a:latin typeface="Arial" panose="020B0604020202020204" pitchFamily="34" charset="0"/>
              </a:rPr>
              <a:t>6700559004010400196=06122013220125065</a:t>
            </a:r>
          </a:p>
        </p:txBody>
      </p:sp>
      <p:sp>
        <p:nvSpPr>
          <p:cNvPr id="10250" name="Rectangle 10"/>
          <p:cNvSpPr>
            <a:spLocks noChangeArrowheads="1"/>
          </p:cNvSpPr>
          <p:nvPr/>
        </p:nvSpPr>
        <p:spPr bwMode="auto">
          <a:xfrm>
            <a:off x="395288" y="5262563"/>
            <a:ext cx="83597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800"/>
              <a:t>Bu Track bilgileri bankaların belirlemiş oldukları kendi standartlarına göre farklı şekilerde bilgi de ihtiva edebilir. Örneğin Bir banka Kartın Son kullanma tarihini track denilen alanlarda saklayabileceği gibi bir başka banka bu alanı kart numarasını okuduktan sonra onlie olarak veritabanlarından öğrenebilir.</a:t>
            </a:r>
          </a:p>
        </p:txBody>
      </p:sp>
      <p:sp>
        <p:nvSpPr>
          <p:cNvPr id="10251" name="AutoShape 11"/>
          <p:cNvSpPr>
            <a:spLocks noChangeArrowheads="1"/>
          </p:cNvSpPr>
          <p:nvPr/>
        </p:nvSpPr>
        <p:spPr bwMode="auto">
          <a:xfrm>
            <a:off x="2700338" y="3211513"/>
            <a:ext cx="2376487" cy="28892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KART NUMARASI</a:t>
            </a:r>
          </a:p>
        </p:txBody>
      </p:sp>
      <p:sp>
        <p:nvSpPr>
          <p:cNvPr id="10252" name="AutoShape 12"/>
          <p:cNvSpPr>
            <a:spLocks noChangeArrowheads="1"/>
          </p:cNvSpPr>
          <p:nvPr/>
        </p:nvSpPr>
        <p:spPr bwMode="auto">
          <a:xfrm>
            <a:off x="5292725" y="3211513"/>
            <a:ext cx="1584325" cy="28892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KART SAHİBİ</a:t>
            </a:r>
          </a:p>
        </p:txBody>
      </p:sp>
      <p:sp>
        <p:nvSpPr>
          <p:cNvPr id="10253" name="AutoShape 13"/>
          <p:cNvSpPr>
            <a:spLocks noChangeArrowheads="1"/>
          </p:cNvSpPr>
          <p:nvPr/>
        </p:nvSpPr>
        <p:spPr bwMode="auto">
          <a:xfrm>
            <a:off x="2627313" y="4868863"/>
            <a:ext cx="2376487" cy="28892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KART NUMARASI</a:t>
            </a:r>
          </a:p>
        </p:txBody>
      </p:sp>
      <p:sp>
        <p:nvSpPr>
          <p:cNvPr id="10254" name="AutoShape 14"/>
          <p:cNvSpPr>
            <a:spLocks noChangeArrowheads="1"/>
          </p:cNvSpPr>
          <p:nvPr/>
        </p:nvSpPr>
        <p:spPr bwMode="auto">
          <a:xfrm>
            <a:off x="5148263" y="4868863"/>
            <a:ext cx="2087562" cy="287337"/>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SKT.ve HESAP NO</a:t>
            </a:r>
          </a:p>
        </p:txBody>
      </p:sp>
      <p:sp>
        <p:nvSpPr>
          <p:cNvPr id="10255" name="AutoShape 15"/>
          <p:cNvSpPr>
            <a:spLocks noChangeArrowheads="1"/>
          </p:cNvSpPr>
          <p:nvPr/>
        </p:nvSpPr>
        <p:spPr bwMode="auto">
          <a:xfrm>
            <a:off x="2700338" y="4076700"/>
            <a:ext cx="576262" cy="287338"/>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SKT</a:t>
            </a:r>
          </a:p>
        </p:txBody>
      </p:sp>
      <p:sp>
        <p:nvSpPr>
          <p:cNvPr id="10256" name="AutoShape 16"/>
          <p:cNvSpPr>
            <a:spLocks noChangeArrowheads="1"/>
          </p:cNvSpPr>
          <p:nvPr/>
        </p:nvSpPr>
        <p:spPr bwMode="auto">
          <a:xfrm>
            <a:off x="3421063" y="4076700"/>
            <a:ext cx="2663825" cy="287338"/>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000" b="1" i="1">
                <a:solidFill>
                  <a:schemeClr val="accent1"/>
                </a:solidFill>
                <a:latin typeface="Times New Roman" panose="02020603050405020304" pitchFamily="18" charset="0"/>
              </a:defRPr>
            </a:lvl1pPr>
            <a:lvl2pPr marL="742950" indent="-285750" eaLnBrk="0" hangingPunct="0">
              <a:defRPr sz="2000" b="1" i="1">
                <a:solidFill>
                  <a:schemeClr val="accent1"/>
                </a:solidFill>
                <a:latin typeface="Times New Roman" panose="02020603050405020304" pitchFamily="18" charset="0"/>
              </a:defRPr>
            </a:lvl2pPr>
            <a:lvl3pPr marL="1143000" indent="-228600" eaLnBrk="0" hangingPunct="0">
              <a:defRPr sz="2000" b="1" i="1">
                <a:solidFill>
                  <a:schemeClr val="accent1"/>
                </a:solidFill>
                <a:latin typeface="Times New Roman" panose="02020603050405020304" pitchFamily="18" charset="0"/>
              </a:defRPr>
            </a:lvl3pPr>
            <a:lvl4pPr marL="1600200" indent="-228600" eaLnBrk="0" hangingPunct="0">
              <a:defRPr sz="2000" b="1" i="1">
                <a:solidFill>
                  <a:schemeClr val="accent1"/>
                </a:solidFill>
                <a:latin typeface="Times New Roman" panose="02020603050405020304" pitchFamily="18" charset="0"/>
              </a:defRPr>
            </a:lvl4pPr>
            <a:lvl5pPr marL="2057400" indent="-228600" eaLnBrk="0" hangingPunct="0">
              <a:defRPr sz="2000" b="1" i="1">
                <a:solidFill>
                  <a:schemeClr val="accent1"/>
                </a:solidFill>
                <a:latin typeface="Times New Roman" panose="02020603050405020304" pitchFamily="18" charset="0"/>
              </a:defRPr>
            </a:lvl5pPr>
            <a:lvl6pPr marL="2514600" indent="-228600" algn="ctr" eaLnBrk="0" fontAlgn="base" hangingPunct="0">
              <a:spcBef>
                <a:spcPct val="0"/>
              </a:spcBef>
              <a:spcAft>
                <a:spcPct val="0"/>
              </a:spcAft>
              <a:defRPr sz="2000" b="1" i="1">
                <a:solidFill>
                  <a:schemeClr val="accent1"/>
                </a:solidFill>
                <a:latin typeface="Times New Roman" panose="02020603050405020304" pitchFamily="18" charset="0"/>
              </a:defRPr>
            </a:lvl6pPr>
            <a:lvl7pPr marL="2971800" indent="-228600" algn="ctr" eaLnBrk="0" fontAlgn="base" hangingPunct="0">
              <a:spcBef>
                <a:spcPct val="0"/>
              </a:spcBef>
              <a:spcAft>
                <a:spcPct val="0"/>
              </a:spcAft>
              <a:defRPr sz="2000" b="1" i="1">
                <a:solidFill>
                  <a:schemeClr val="accent1"/>
                </a:solidFill>
                <a:latin typeface="Times New Roman" panose="02020603050405020304" pitchFamily="18" charset="0"/>
              </a:defRPr>
            </a:lvl7pPr>
            <a:lvl8pPr marL="3429000" indent="-228600" algn="ctr" eaLnBrk="0" fontAlgn="base" hangingPunct="0">
              <a:spcBef>
                <a:spcPct val="0"/>
              </a:spcBef>
              <a:spcAft>
                <a:spcPct val="0"/>
              </a:spcAft>
              <a:defRPr sz="2000" b="1" i="1">
                <a:solidFill>
                  <a:schemeClr val="accent1"/>
                </a:solidFill>
                <a:latin typeface="Times New Roman" panose="02020603050405020304" pitchFamily="18" charset="0"/>
              </a:defRPr>
            </a:lvl8pPr>
            <a:lvl9pPr marL="3886200" indent="-228600" algn="ctr" eaLnBrk="0" fontAlgn="base" hangingPunct="0">
              <a:spcBef>
                <a:spcPct val="0"/>
              </a:spcBef>
              <a:spcAft>
                <a:spcPct val="0"/>
              </a:spcAft>
              <a:defRPr sz="2000" b="1" i="1">
                <a:solidFill>
                  <a:schemeClr val="accent1"/>
                </a:solidFill>
                <a:latin typeface="Times New Roman" panose="02020603050405020304" pitchFamily="18" charset="0"/>
              </a:defRPr>
            </a:lvl9pPr>
          </a:lstStyle>
          <a:p>
            <a:pPr eaLnBrk="1" hangingPunct="1"/>
            <a:r>
              <a:rPr lang="tr-TR" sz="1600" i="0">
                <a:solidFill>
                  <a:srgbClr val="FF0000"/>
                </a:solidFill>
                <a:latin typeface="Arial" panose="020B0604020202020204" pitchFamily="34" charset="0"/>
              </a:rPr>
              <a:t>HESAP NO</a:t>
            </a:r>
          </a:p>
        </p:txBody>
      </p:sp>
      <p:sp>
        <p:nvSpPr>
          <p:cNvPr id="10262" name="Text Box 22"/>
          <p:cNvSpPr txBox="1">
            <a:spLocks noChangeArrowheads="1"/>
          </p:cNvSpPr>
          <p:nvPr/>
        </p:nvSpPr>
        <p:spPr bwMode="auto">
          <a:xfrm>
            <a:off x="1998663" y="203200"/>
            <a:ext cx="5118100" cy="914400"/>
          </a:xfrm>
          <a:prstGeom prst="rect">
            <a:avLst/>
          </a:prstGeom>
          <a:noFill/>
          <a:ln w="9525" algn="ctr">
            <a:noFill/>
            <a:miter lim="800000"/>
            <a:headEnd/>
            <a:tailEnd/>
          </a:ln>
          <a:effectLst/>
        </p:spPr>
        <p:txBody>
          <a:bodyPr wrap="none">
            <a:spAutoFit/>
          </a:bodyPr>
          <a:lstStyle/>
          <a:p>
            <a:pPr>
              <a:defRPr/>
            </a:pPr>
            <a:r>
              <a:rPr lang="tr-TR" sz="2700" i="0">
                <a:effectLst>
                  <a:outerShdw blurRad="38100" dist="38100" dir="2700000" algn="tl">
                    <a:srgbClr val="C0C0C0"/>
                  </a:outerShdw>
                </a:effectLst>
              </a:rPr>
              <a:t>Manyetik Kart Kopyalama</a:t>
            </a:r>
          </a:p>
          <a:p>
            <a:pPr>
              <a:defRPr/>
            </a:pPr>
            <a:r>
              <a:rPr lang="tr-TR" sz="2700" i="0">
                <a:effectLst>
                  <a:outerShdw blurRad="38100" dist="38100" dir="2700000" algn="tl">
                    <a:srgbClr val="C0C0C0"/>
                  </a:outerShdw>
                </a:effectLst>
              </a:rPr>
              <a:t>Kartların Kopyalanması Aşaması</a:t>
            </a:r>
          </a:p>
        </p:txBody>
      </p:sp>
      <p:pic>
        <p:nvPicPr>
          <p:cNvPr id="1025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500" fill="hold"/>
                                        <p:tgtEl>
                                          <p:spTgt spid="10246"/>
                                        </p:tgtEl>
                                        <p:attrNameLst>
                                          <p:attrName>ppt_x</p:attrName>
                                        </p:attrNameLst>
                                      </p:cBhvr>
                                      <p:tavLst>
                                        <p:tav tm="0">
                                          <p:val>
                                            <p:strVal val="#ppt_x"/>
                                          </p:val>
                                        </p:tav>
                                        <p:tav tm="100000">
                                          <p:val>
                                            <p:strVal val="#ppt_x"/>
                                          </p:val>
                                        </p:tav>
                                      </p:tavLst>
                                    </p:anim>
                                    <p:anim calcmode="lin" valueType="num">
                                      <p:cBhvr additive="base">
                                        <p:cTn id="12" dur="500" fill="hold"/>
                                        <p:tgtEl>
                                          <p:spTgt spid="102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5"/>
                                        </p:tgtEl>
                                        <p:attrNameLst>
                                          <p:attrName>style.visibility</p:attrName>
                                        </p:attrNameLst>
                                      </p:cBhvr>
                                      <p:to>
                                        <p:strVal val="visible"/>
                                      </p:to>
                                    </p:set>
                                    <p:anim calcmode="lin" valueType="num">
                                      <p:cBhvr additive="base">
                                        <p:cTn id="15" dur="500" fill="hold"/>
                                        <p:tgtEl>
                                          <p:spTgt spid="10245"/>
                                        </p:tgtEl>
                                        <p:attrNameLst>
                                          <p:attrName>ppt_x</p:attrName>
                                        </p:attrNameLst>
                                      </p:cBhvr>
                                      <p:tavLst>
                                        <p:tav tm="0">
                                          <p:val>
                                            <p:strVal val="#ppt_x"/>
                                          </p:val>
                                        </p:tav>
                                        <p:tav tm="100000">
                                          <p:val>
                                            <p:strVal val="#ppt_x"/>
                                          </p:val>
                                        </p:tav>
                                      </p:tavLst>
                                    </p:anim>
                                    <p:anim calcmode="lin" valueType="num">
                                      <p:cBhvr additive="base">
                                        <p:cTn id="16"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 calcmode="lin" valueType="num">
                                      <p:cBhvr additive="base">
                                        <p:cTn id="21" dur="500" fill="hold"/>
                                        <p:tgtEl>
                                          <p:spTgt spid="10247"/>
                                        </p:tgtEl>
                                        <p:attrNameLst>
                                          <p:attrName>ppt_x</p:attrName>
                                        </p:attrNameLst>
                                      </p:cBhvr>
                                      <p:tavLst>
                                        <p:tav tm="0">
                                          <p:val>
                                            <p:strVal val="0-#ppt_w/2"/>
                                          </p:val>
                                        </p:tav>
                                        <p:tav tm="100000">
                                          <p:val>
                                            <p:strVal val="#ppt_x"/>
                                          </p:val>
                                        </p:tav>
                                      </p:tavLst>
                                    </p:anim>
                                    <p:anim calcmode="lin" valueType="num">
                                      <p:cBhvr additive="base">
                                        <p:cTn id="22"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blinds(horizontal)">
                                      <p:cBhvr>
                                        <p:cTn id="27" dur="500"/>
                                        <p:tgtEl>
                                          <p:spTgt spid="102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52"/>
                                        </p:tgtEl>
                                        <p:attrNameLst>
                                          <p:attrName>style.visibility</p:attrName>
                                        </p:attrNameLst>
                                      </p:cBhvr>
                                      <p:to>
                                        <p:strVal val="visible"/>
                                      </p:to>
                                    </p:set>
                                    <p:animEffect transition="in" filter="blinds(horizontal)">
                                      <p:cBhvr>
                                        <p:cTn id="32" dur="500"/>
                                        <p:tgtEl>
                                          <p:spTgt spid="102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248"/>
                                        </p:tgtEl>
                                        <p:attrNameLst>
                                          <p:attrName>style.visibility</p:attrName>
                                        </p:attrNameLst>
                                      </p:cBhvr>
                                      <p:to>
                                        <p:strVal val="visible"/>
                                      </p:to>
                                    </p:set>
                                    <p:anim calcmode="lin" valueType="num">
                                      <p:cBhvr additive="base">
                                        <p:cTn id="37" dur="500" fill="hold"/>
                                        <p:tgtEl>
                                          <p:spTgt spid="10248"/>
                                        </p:tgtEl>
                                        <p:attrNameLst>
                                          <p:attrName>ppt_x</p:attrName>
                                        </p:attrNameLst>
                                      </p:cBhvr>
                                      <p:tavLst>
                                        <p:tav tm="0">
                                          <p:val>
                                            <p:strVal val="1+#ppt_w/2"/>
                                          </p:val>
                                        </p:tav>
                                        <p:tav tm="100000">
                                          <p:val>
                                            <p:strVal val="#ppt_x"/>
                                          </p:val>
                                        </p:tav>
                                      </p:tavLst>
                                    </p:anim>
                                    <p:anim calcmode="lin" valueType="num">
                                      <p:cBhvr additive="base">
                                        <p:cTn id="3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255"/>
                                        </p:tgtEl>
                                        <p:attrNameLst>
                                          <p:attrName>style.visibility</p:attrName>
                                        </p:attrNameLst>
                                      </p:cBhvr>
                                      <p:to>
                                        <p:strVal val="visible"/>
                                      </p:to>
                                    </p:set>
                                    <p:animEffect transition="in" filter="blinds(horizontal)">
                                      <p:cBhvr>
                                        <p:cTn id="43" dur="500"/>
                                        <p:tgtEl>
                                          <p:spTgt spid="1025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6"/>
                                        </p:tgtEl>
                                        <p:attrNameLst>
                                          <p:attrName>style.visibility</p:attrName>
                                        </p:attrNameLst>
                                      </p:cBhvr>
                                      <p:to>
                                        <p:strVal val="visible"/>
                                      </p:to>
                                    </p:set>
                                    <p:animEffect transition="in" filter="blinds(horizontal)">
                                      <p:cBhvr>
                                        <p:cTn id="48" dur="500"/>
                                        <p:tgtEl>
                                          <p:spTgt spid="1025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249"/>
                                        </p:tgtEl>
                                        <p:attrNameLst>
                                          <p:attrName>style.visibility</p:attrName>
                                        </p:attrNameLst>
                                      </p:cBhvr>
                                      <p:to>
                                        <p:strVal val="visible"/>
                                      </p:to>
                                    </p:set>
                                    <p:anim calcmode="lin" valueType="num">
                                      <p:cBhvr additive="base">
                                        <p:cTn id="53" dur="500" fill="hold"/>
                                        <p:tgtEl>
                                          <p:spTgt spid="10249"/>
                                        </p:tgtEl>
                                        <p:attrNameLst>
                                          <p:attrName>ppt_x</p:attrName>
                                        </p:attrNameLst>
                                      </p:cBhvr>
                                      <p:tavLst>
                                        <p:tav tm="0">
                                          <p:val>
                                            <p:strVal val="0-#ppt_w/2"/>
                                          </p:val>
                                        </p:tav>
                                        <p:tav tm="100000">
                                          <p:val>
                                            <p:strVal val="#ppt_x"/>
                                          </p:val>
                                        </p:tav>
                                      </p:tavLst>
                                    </p:anim>
                                    <p:anim calcmode="lin" valueType="num">
                                      <p:cBhvr additive="base">
                                        <p:cTn id="54"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253"/>
                                        </p:tgtEl>
                                        <p:attrNameLst>
                                          <p:attrName>style.visibility</p:attrName>
                                        </p:attrNameLst>
                                      </p:cBhvr>
                                      <p:to>
                                        <p:strVal val="visible"/>
                                      </p:to>
                                    </p:set>
                                    <p:animEffect transition="in" filter="blinds(horizontal)">
                                      <p:cBhvr>
                                        <p:cTn id="59" dur="500"/>
                                        <p:tgtEl>
                                          <p:spTgt spid="1025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0254"/>
                                        </p:tgtEl>
                                        <p:attrNameLst>
                                          <p:attrName>style.visibility</p:attrName>
                                        </p:attrNameLst>
                                      </p:cBhvr>
                                      <p:to>
                                        <p:strVal val="visible"/>
                                      </p:to>
                                    </p:set>
                                    <p:animEffect transition="in" filter="blinds(horizontal)">
                                      <p:cBhvr>
                                        <p:cTn id="64" dur="500"/>
                                        <p:tgtEl>
                                          <p:spTgt spid="1025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0250"/>
                                        </p:tgtEl>
                                        <p:attrNameLst>
                                          <p:attrName>style.visibility</p:attrName>
                                        </p:attrNameLst>
                                      </p:cBhvr>
                                      <p:to>
                                        <p:strVal val="visible"/>
                                      </p:to>
                                    </p:set>
                                    <p:animEffect transition="in" filter="checkerboard(across)">
                                      <p:cBhvr>
                                        <p:cTn id="69" dur="500"/>
                                        <p:tgtEl>
                                          <p:spTgt spid="102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10257"/>
                                        </p:tgtEl>
                                        <p:attrNameLst>
                                          <p:attrName>style.visibility</p:attrName>
                                        </p:attrNameLst>
                                      </p:cBhvr>
                                      <p:to>
                                        <p:strVal val="visible"/>
                                      </p:to>
                                    </p:set>
                                    <p:animEffect transition="in" filter="blinds(horizontal)">
                                      <p:cBhvr>
                                        <p:cTn id="74"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0246" grpId="0" animBg="1"/>
      <p:bldP spid="10247" grpId="0"/>
      <p:bldP spid="10248" grpId="0"/>
      <p:bldP spid="10249" grpId="0"/>
      <p:bldP spid="10250" grpId="0"/>
      <p:bldP spid="10251" grpId="0" animBg="1"/>
      <p:bldP spid="10252" grpId="0" animBg="1"/>
      <p:bldP spid="10253" grpId="0" animBg="1"/>
      <p:bldP spid="10254" grpId="0" animBg="1"/>
      <p:bldP spid="10255" grpId="0" animBg="1"/>
      <p:bldP spid="1025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000" b="1" i="1" u="none" strike="noStrike" cap="none" normalizeH="0" baseline="0" smtClean="0">
            <a:ln>
              <a:noFill/>
            </a:ln>
            <a:solidFill>
              <a:schemeClr val="accent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000" b="1" i="1" u="none" strike="noStrike" cap="none" normalizeH="0" baseline="0" smtClean="0">
            <a:ln>
              <a:noFill/>
            </a:ln>
            <a:solidFill>
              <a:schemeClr val="accent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852</TotalTime>
  <Words>921</Words>
  <Application>Microsoft Office PowerPoint</Application>
  <PresentationFormat>On-screen Show (4:3)</PresentationFormat>
  <Paragraphs>113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Times New Roman</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XMANX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XMANX</dc:creator>
  <cp:lastModifiedBy>A.Hakan Ekizer</cp:lastModifiedBy>
  <cp:revision>33</cp:revision>
  <dcterms:created xsi:type="dcterms:W3CDTF">2005-01-12T10:24:04Z</dcterms:created>
  <dcterms:modified xsi:type="dcterms:W3CDTF">2014-02-04T14:03:57Z</dcterms:modified>
</cp:coreProperties>
</file>